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304" r:id="rId6"/>
    <p:sldId id="259" r:id="rId7"/>
    <p:sldId id="293" r:id="rId8"/>
    <p:sldId id="306" r:id="rId9"/>
    <p:sldId id="263" r:id="rId10"/>
    <p:sldId id="266" r:id="rId11"/>
    <p:sldId id="270" r:id="rId12"/>
    <p:sldId id="271" r:id="rId13"/>
    <p:sldId id="296" r:id="rId14"/>
    <p:sldId id="282" r:id="rId15"/>
    <p:sldId id="287" r:id="rId16"/>
    <p:sldId id="292" r:id="rId17"/>
    <p:sldId id="260" r:id="rId18"/>
    <p:sldId id="305" r:id="rId19"/>
    <p:sldId id="274" r:id="rId20"/>
    <p:sldId id="273" r:id="rId21"/>
    <p:sldId id="276" r:id="rId22"/>
    <p:sldId id="277" r:id="rId23"/>
    <p:sldId id="278"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 Ashman (BM)" userId="S::kaashman@brindisheschools.org::9e3324b9-99b5-41c4-b642-8ce6d9f977f9" providerId="AD" clId="Web-{985EDF1D-CBB0-3220-A298-BC0CF7AD9F0F}"/>
    <pc:docChg chg="modSld">
      <pc:chgData name="K Ashman (BM)" userId="S::kaashman@brindisheschools.org::9e3324b9-99b5-41c4-b642-8ce6d9f977f9" providerId="AD" clId="Web-{985EDF1D-CBB0-3220-A298-BC0CF7AD9F0F}" dt="2026-09-10T09:24:29.721" v="38" actId="20577"/>
      <pc:docMkLst>
        <pc:docMk/>
      </pc:docMkLst>
      <pc:sldChg chg="modSp">
        <pc:chgData name="K Ashman (BM)" userId="S::kaashman@brindisheschools.org::9e3324b9-99b5-41c4-b642-8ce6d9f977f9" providerId="AD" clId="Web-{985EDF1D-CBB0-3220-A298-BC0CF7AD9F0F}" dt="2026-09-10T09:24:29.721" v="38" actId="20577"/>
        <pc:sldMkLst>
          <pc:docMk/>
          <pc:sldMk cId="154337800" sldId="276"/>
        </pc:sldMkLst>
        <pc:spChg chg="mod">
          <ac:chgData name="K Ashman (BM)" userId="S::kaashman@brindisheschools.org::9e3324b9-99b5-41c4-b642-8ce6d9f977f9" providerId="AD" clId="Web-{985EDF1D-CBB0-3220-A298-BC0CF7AD9F0F}" dt="2026-09-10T09:24:29.721" v="38" actId="20577"/>
          <ac:spMkLst>
            <pc:docMk/>
            <pc:sldMk cId="154337800" sldId="276"/>
            <ac:spMk id="2" creationId="{00000000-0000-0000-0000-000000000000}"/>
          </ac:spMkLst>
        </pc:spChg>
      </pc:sldChg>
    </pc:docChg>
  </pc:docChgLst>
  <pc:docChgLst>
    <pc:chgData name="R McMillan (BM)" userId="17f00483-2c9b-49cc-b791-08fae76e0e99" providerId="ADAL" clId="{8ACCC544-9409-4D9B-A1F8-9368CED5AB37}"/>
    <pc:docChg chg="delSld modSld">
      <pc:chgData name="R McMillan (BM)" userId="17f00483-2c9b-49cc-b791-08fae76e0e99" providerId="ADAL" clId="{8ACCC544-9409-4D9B-A1F8-9368CED5AB37}" dt="2026-09-15T15:16:54.341" v="4" actId="20577"/>
      <pc:docMkLst>
        <pc:docMk/>
      </pc:docMkLst>
      <pc:sldChg chg="modSp mod">
        <pc:chgData name="R McMillan (BM)" userId="17f00483-2c9b-49cc-b791-08fae76e0e99" providerId="ADAL" clId="{8ACCC544-9409-4D9B-A1F8-9368CED5AB37}" dt="2026-09-15T15:16:54.341" v="4" actId="20577"/>
        <pc:sldMkLst>
          <pc:docMk/>
          <pc:sldMk cId="341356090" sldId="277"/>
        </pc:sldMkLst>
        <pc:spChg chg="mod">
          <ac:chgData name="R McMillan (BM)" userId="17f00483-2c9b-49cc-b791-08fae76e0e99" providerId="ADAL" clId="{8ACCC544-9409-4D9B-A1F8-9368CED5AB37}" dt="2026-09-15T15:16:54.341" v="4" actId="20577"/>
          <ac:spMkLst>
            <pc:docMk/>
            <pc:sldMk cId="341356090" sldId="277"/>
            <ac:spMk id="2" creationId="{00000000-0000-0000-0000-000000000000}"/>
          </ac:spMkLst>
        </pc:spChg>
      </pc:sldChg>
    </pc:docChg>
  </pc:docChgLst>
  <pc:docChgLst>
    <pc:chgData name="K Porter (BM)" userId="45e452c3-fbe1-4123-b8fe-8cf2aac35b5d" providerId="ADAL" clId="{C83951AE-068B-41CA-8A3E-C15FD4260B92}"/>
    <pc:docChg chg="delSld modSld">
      <pc:chgData name="K Porter (BM)" userId="45e452c3-fbe1-4123-b8fe-8cf2aac35b5d" providerId="ADAL" clId="{C83951AE-068B-41CA-8A3E-C15FD4260B92}" dt="2026-09-18T11:40:34.436" v="12" actId="47"/>
      <pc:docMkLst>
        <pc:docMk/>
      </pc:docMkLst>
      <pc:sldChg chg="del">
        <pc:chgData name="K Porter (BM)" userId="45e452c3-fbe1-4123-b8fe-8cf2aac35b5d" providerId="ADAL" clId="{C83951AE-068B-41CA-8A3E-C15FD4260B92}" dt="2026-09-18T11:40:34.436" v="12" actId="47"/>
        <pc:sldMkLst>
          <pc:docMk/>
          <pc:sldMk cId="1182674162" sldId="257"/>
        </pc:sldMkLst>
      </pc:sldChg>
      <pc:sldChg chg="modSp mod">
        <pc:chgData name="K Porter (BM)" userId="45e452c3-fbe1-4123-b8fe-8cf2aac35b5d" providerId="ADAL" clId="{C83951AE-068B-41CA-8A3E-C15FD4260B92}" dt="2026-09-18T11:40:18.454" v="11" actId="20577"/>
        <pc:sldMkLst>
          <pc:docMk/>
          <pc:sldMk cId="154337800" sldId="276"/>
        </pc:sldMkLst>
        <pc:spChg chg="mod">
          <ac:chgData name="K Porter (BM)" userId="45e452c3-fbe1-4123-b8fe-8cf2aac35b5d" providerId="ADAL" clId="{C83951AE-068B-41CA-8A3E-C15FD4260B92}" dt="2026-09-18T11:40:18.454" v="11" actId="20577"/>
          <ac:spMkLst>
            <pc:docMk/>
            <pc:sldMk cId="154337800" sldId="276"/>
            <ac:spMk id="2" creationId="{00000000-0000-0000-0000-000000000000}"/>
          </ac:spMkLst>
        </pc:spChg>
      </pc:sldChg>
      <pc:sldChg chg="modSp mod">
        <pc:chgData name="K Porter (BM)" userId="45e452c3-fbe1-4123-b8fe-8cf2aac35b5d" providerId="ADAL" clId="{C83951AE-068B-41CA-8A3E-C15FD4260B92}" dt="2026-09-18T11:39:51.765" v="3" actId="20577"/>
        <pc:sldMkLst>
          <pc:docMk/>
          <pc:sldMk cId="3057399013" sldId="305"/>
        </pc:sldMkLst>
        <pc:spChg chg="mod">
          <ac:chgData name="K Porter (BM)" userId="45e452c3-fbe1-4123-b8fe-8cf2aac35b5d" providerId="ADAL" clId="{C83951AE-068B-41CA-8A3E-C15FD4260B92}" dt="2026-09-18T11:39:51.765" v="3" actId="20577"/>
          <ac:spMkLst>
            <pc:docMk/>
            <pc:sldMk cId="3057399013" sldId="305"/>
            <ac:spMk id="7" creationId="{00000000-0000-0000-0000-000000000000}"/>
          </ac:spMkLst>
        </pc:spChg>
      </pc:sldChg>
    </pc:docChg>
  </pc:docChgLst>
  <pc:docChgLst>
    <pc:chgData name="R McMillan (BM)" userId="17f00483-2c9b-49cc-b791-08fae76e0e99" providerId="ADAL" clId="{949B245A-2D10-41C8-A614-B324E8FB5405}"/>
    <pc:docChg chg="undo redo custSel addSld delSld modSld sldOrd">
      <pc:chgData name="R McMillan (BM)" userId="17f00483-2c9b-49cc-b791-08fae76e0e99" providerId="ADAL" clId="{949B245A-2D10-41C8-A614-B324E8FB5405}" dt="2026-09-10T09:09:29.013" v="2386" actId="20577"/>
      <pc:docMkLst>
        <pc:docMk/>
      </pc:docMkLst>
      <pc:sldChg chg="modSp mod">
        <pc:chgData name="R McMillan (BM)" userId="17f00483-2c9b-49cc-b791-08fae76e0e99" providerId="ADAL" clId="{949B245A-2D10-41C8-A614-B324E8FB5405}" dt="2026-09-10T08:34:37.365" v="4" actId="20577"/>
        <pc:sldMkLst>
          <pc:docMk/>
          <pc:sldMk cId="2386999212" sldId="256"/>
        </pc:sldMkLst>
        <pc:spChg chg="mod">
          <ac:chgData name="R McMillan (BM)" userId="17f00483-2c9b-49cc-b791-08fae76e0e99" providerId="ADAL" clId="{949B245A-2D10-41C8-A614-B324E8FB5405}" dt="2026-09-10T08:34:37.365" v="4" actId="20577"/>
          <ac:spMkLst>
            <pc:docMk/>
            <pc:sldMk cId="2386999212" sldId="256"/>
            <ac:spMk id="4" creationId="{00000000-0000-0000-0000-000000000000}"/>
          </ac:spMkLst>
        </pc:spChg>
      </pc:sldChg>
      <pc:sldChg chg="modSp">
        <pc:chgData name="R McMillan (BM)" userId="17f00483-2c9b-49cc-b791-08fae76e0e99" providerId="ADAL" clId="{949B245A-2D10-41C8-A614-B324E8FB5405}" dt="2026-09-10T08:37:59.660" v="17" actId="20577"/>
        <pc:sldMkLst>
          <pc:docMk/>
          <pc:sldMk cId="1660982128" sldId="259"/>
        </pc:sldMkLst>
        <pc:spChg chg="mod">
          <ac:chgData name="R McMillan (BM)" userId="17f00483-2c9b-49cc-b791-08fae76e0e99" providerId="ADAL" clId="{949B245A-2D10-41C8-A614-B324E8FB5405}" dt="2026-09-10T08:37:59.660" v="17" actId="20577"/>
          <ac:spMkLst>
            <pc:docMk/>
            <pc:sldMk cId="1660982128" sldId="259"/>
            <ac:spMk id="11" creationId="{00000000-0000-0000-0000-000000000000}"/>
          </ac:spMkLst>
        </pc:spChg>
      </pc:sldChg>
      <pc:sldChg chg="delSp modSp mod">
        <pc:chgData name="R McMillan (BM)" userId="17f00483-2c9b-49cc-b791-08fae76e0e99" providerId="ADAL" clId="{949B245A-2D10-41C8-A614-B324E8FB5405}" dt="2026-09-10T08:40:47.549" v="23" actId="1076"/>
        <pc:sldMkLst>
          <pc:docMk/>
          <pc:sldMk cId="1752910489" sldId="270"/>
        </pc:sldMkLst>
        <pc:spChg chg="mod">
          <ac:chgData name="R McMillan (BM)" userId="17f00483-2c9b-49cc-b791-08fae76e0e99" providerId="ADAL" clId="{949B245A-2D10-41C8-A614-B324E8FB5405}" dt="2026-09-10T08:40:47.549" v="23" actId="1076"/>
          <ac:spMkLst>
            <pc:docMk/>
            <pc:sldMk cId="1752910489" sldId="270"/>
            <ac:spMk id="3" creationId="{00000000-0000-0000-0000-000000000000}"/>
          </ac:spMkLst>
        </pc:spChg>
      </pc:sldChg>
      <pc:sldChg chg="modSp mod">
        <pc:chgData name="R McMillan (BM)" userId="17f00483-2c9b-49cc-b791-08fae76e0e99" providerId="ADAL" clId="{949B245A-2D10-41C8-A614-B324E8FB5405}" dt="2026-09-10T08:59:21.423" v="530" actId="20577"/>
        <pc:sldMkLst>
          <pc:docMk/>
          <pc:sldMk cId="624480206" sldId="273"/>
        </pc:sldMkLst>
        <pc:spChg chg="mod">
          <ac:chgData name="R McMillan (BM)" userId="17f00483-2c9b-49cc-b791-08fae76e0e99" providerId="ADAL" clId="{949B245A-2D10-41C8-A614-B324E8FB5405}" dt="2026-09-10T08:59:21.423" v="530" actId="20577"/>
          <ac:spMkLst>
            <pc:docMk/>
            <pc:sldMk cId="624480206" sldId="273"/>
            <ac:spMk id="2" creationId="{00000000-0000-0000-0000-000000000000}"/>
          </ac:spMkLst>
        </pc:spChg>
      </pc:sldChg>
      <pc:sldChg chg="addSp delSp modSp mod">
        <pc:chgData name="R McMillan (BM)" userId="17f00483-2c9b-49cc-b791-08fae76e0e99" providerId="ADAL" clId="{949B245A-2D10-41C8-A614-B324E8FB5405}" dt="2026-09-10T08:49:44.799" v="258" actId="1076"/>
        <pc:sldMkLst>
          <pc:docMk/>
          <pc:sldMk cId="3908167039" sldId="274"/>
        </pc:sldMkLst>
        <pc:picChg chg="add mod">
          <ac:chgData name="R McMillan (BM)" userId="17f00483-2c9b-49cc-b791-08fae76e0e99" providerId="ADAL" clId="{949B245A-2D10-41C8-A614-B324E8FB5405}" dt="2026-09-10T08:49:44.799" v="258" actId="1076"/>
          <ac:picMkLst>
            <pc:docMk/>
            <pc:sldMk cId="3908167039" sldId="274"/>
            <ac:picMk id="4" creationId="{C9A535DF-05D0-3E93-56BB-E9E2C4D6A614}"/>
          </ac:picMkLst>
        </pc:picChg>
      </pc:sldChg>
      <pc:sldChg chg="modSp mod">
        <pc:chgData name="R McMillan (BM)" userId="17f00483-2c9b-49cc-b791-08fae76e0e99" providerId="ADAL" clId="{949B245A-2D10-41C8-A614-B324E8FB5405}" dt="2026-09-10T09:03:14.185" v="1301" actId="20577"/>
        <pc:sldMkLst>
          <pc:docMk/>
          <pc:sldMk cId="154337800" sldId="276"/>
        </pc:sldMkLst>
        <pc:spChg chg="mod">
          <ac:chgData name="R McMillan (BM)" userId="17f00483-2c9b-49cc-b791-08fae76e0e99" providerId="ADAL" clId="{949B245A-2D10-41C8-A614-B324E8FB5405}" dt="2026-09-10T09:03:14.185" v="1301" actId="20577"/>
          <ac:spMkLst>
            <pc:docMk/>
            <pc:sldMk cId="154337800" sldId="276"/>
            <ac:spMk id="2" creationId="{00000000-0000-0000-0000-000000000000}"/>
          </ac:spMkLst>
        </pc:spChg>
      </pc:sldChg>
      <pc:sldChg chg="modSp mod">
        <pc:chgData name="R McMillan (BM)" userId="17f00483-2c9b-49cc-b791-08fae76e0e99" providerId="ADAL" clId="{949B245A-2D10-41C8-A614-B324E8FB5405}" dt="2026-09-10T09:09:29.013" v="2386" actId="20577"/>
        <pc:sldMkLst>
          <pc:docMk/>
          <pc:sldMk cId="1463867762" sldId="278"/>
        </pc:sldMkLst>
        <pc:spChg chg="mod">
          <ac:chgData name="R McMillan (BM)" userId="17f00483-2c9b-49cc-b791-08fae76e0e99" providerId="ADAL" clId="{949B245A-2D10-41C8-A614-B324E8FB5405}" dt="2026-09-10T09:09:29.013" v="2386" actId="20577"/>
          <ac:spMkLst>
            <pc:docMk/>
            <pc:sldMk cId="1463867762" sldId="278"/>
            <ac:spMk id="2" creationId="{00000000-0000-0000-0000-000000000000}"/>
          </ac:spMkLst>
        </pc:spChg>
      </pc:sldChg>
      <pc:sldChg chg="modSp mod">
        <pc:chgData name="R McMillan (BM)" userId="17f00483-2c9b-49cc-b791-08fae76e0e99" providerId="ADAL" clId="{949B245A-2D10-41C8-A614-B324E8FB5405}" dt="2026-09-10T08:48:56.217" v="252" actId="20577"/>
        <pc:sldMkLst>
          <pc:docMk/>
          <pc:sldMk cId="4241422223" sldId="280"/>
        </pc:sldMkLst>
        <pc:spChg chg="mod">
          <ac:chgData name="R McMillan (BM)" userId="17f00483-2c9b-49cc-b791-08fae76e0e99" providerId="ADAL" clId="{949B245A-2D10-41C8-A614-B324E8FB5405}" dt="2026-09-10T08:48:56.217" v="252" actId="20577"/>
          <ac:spMkLst>
            <pc:docMk/>
            <pc:sldMk cId="4241422223" sldId="280"/>
            <ac:spMk id="2" creationId="{00000000-0000-0000-0000-000000000000}"/>
          </ac:spMkLst>
        </pc:spChg>
      </pc:sldChg>
      <pc:sldChg chg="delSp modSp mod">
        <pc:chgData name="R McMillan (BM)" userId="17f00483-2c9b-49cc-b791-08fae76e0e99" providerId="ADAL" clId="{949B245A-2D10-41C8-A614-B324E8FB5405}" dt="2026-09-10T08:42:16.092" v="30" actId="20577"/>
        <pc:sldMkLst>
          <pc:docMk/>
          <pc:sldMk cId="1349339828" sldId="292"/>
        </pc:sldMkLst>
        <pc:spChg chg="mod">
          <ac:chgData name="R McMillan (BM)" userId="17f00483-2c9b-49cc-b791-08fae76e0e99" providerId="ADAL" clId="{949B245A-2D10-41C8-A614-B324E8FB5405}" dt="2026-09-10T08:42:16.092" v="30" actId="20577"/>
          <ac:spMkLst>
            <pc:docMk/>
            <pc:sldMk cId="1349339828" sldId="292"/>
            <ac:spMk id="11" creationId="{EC0650DE-B6DF-2FCC-21A2-41CA1375F5F6}"/>
          </ac:spMkLst>
        </pc:spChg>
      </pc:sldChg>
      <pc:sldChg chg="modSp mod">
        <pc:chgData name="R McMillan (BM)" userId="17f00483-2c9b-49cc-b791-08fae76e0e99" providerId="ADAL" clId="{949B245A-2D10-41C8-A614-B324E8FB5405}" dt="2026-09-10T08:48:57.990" v="253" actId="403"/>
        <pc:sldMkLst>
          <pc:docMk/>
          <pc:sldMk cId="3057399013" sldId="305"/>
        </pc:sldMkLst>
        <pc:spChg chg="mod">
          <ac:chgData name="R McMillan (BM)" userId="17f00483-2c9b-49cc-b791-08fae76e0e99" providerId="ADAL" clId="{949B245A-2D10-41C8-A614-B324E8FB5405}" dt="2026-09-10T08:48:57.990" v="253" actId="403"/>
          <ac:spMkLst>
            <pc:docMk/>
            <pc:sldMk cId="3057399013" sldId="305"/>
            <ac:spMk id="7" creationId="{00000000-0000-0000-0000-000000000000}"/>
          </ac:spMkLst>
        </pc:spChg>
      </pc:sldChg>
      <pc:sldChg chg="add ord">
        <pc:chgData name="R McMillan (BM)" userId="17f00483-2c9b-49cc-b791-08fae76e0e99" providerId="ADAL" clId="{949B245A-2D10-41C8-A614-B324E8FB5405}" dt="2026-09-10T08:39:37.551" v="20"/>
        <pc:sldMkLst>
          <pc:docMk/>
          <pc:sldMk cId="2437559904" sldId="306"/>
        </pc:sldMkLst>
      </pc:sldChg>
    </pc:docChg>
  </pc:docChgLst>
  <pc:docChgLst>
    <pc:chgData name="F Karim (BM)" userId="S::fakarim@brindisheschools.org::163e2825-9f56-47ff-bef3-1439952403a1" providerId="AD" clId="Web-{E8760792-6DFB-6AE0-DF4B-EFD1AAEE2008}"/>
    <pc:docChg chg="modSld">
      <pc:chgData name="F Karim (BM)" userId="S::fakarim@brindisheschools.org::163e2825-9f56-47ff-bef3-1439952403a1" providerId="AD" clId="Web-{E8760792-6DFB-6AE0-DF4B-EFD1AAEE2008}" dt="2026-09-10T15:07:31.620" v="164" actId="1076"/>
      <pc:docMkLst>
        <pc:docMk/>
      </pc:docMkLst>
      <pc:sldChg chg="modSp">
        <pc:chgData name="F Karim (BM)" userId="S::fakarim@brindisheschools.org::163e2825-9f56-47ff-bef3-1439952403a1" providerId="AD" clId="Web-{E8760792-6DFB-6AE0-DF4B-EFD1AAEE2008}" dt="2026-09-10T15:07:31.620" v="164" actId="1076"/>
        <pc:sldMkLst>
          <pc:docMk/>
          <pc:sldMk cId="624480206" sldId="273"/>
        </pc:sldMkLst>
        <pc:spChg chg="mod">
          <ac:chgData name="F Karim (BM)" userId="S::fakarim@brindisheschools.org::163e2825-9f56-47ff-bef3-1439952403a1" providerId="AD" clId="Web-{E8760792-6DFB-6AE0-DF4B-EFD1AAEE2008}" dt="2026-09-10T15:07:31.620" v="164" actId="1076"/>
          <ac:spMkLst>
            <pc:docMk/>
            <pc:sldMk cId="624480206" sldId="273"/>
            <ac:spMk id="2" creationId="{00000000-0000-0000-0000-000000000000}"/>
          </ac:spMkLst>
        </pc:spChg>
      </pc:sldChg>
      <pc:sldChg chg="modSp">
        <pc:chgData name="F Karim (BM)" userId="S::fakarim@brindisheschools.org::163e2825-9f56-47ff-bef3-1439952403a1" providerId="AD" clId="Web-{E8760792-6DFB-6AE0-DF4B-EFD1AAEE2008}" dt="2026-09-10T15:07:02.213" v="159" actId="20577"/>
        <pc:sldMkLst>
          <pc:docMk/>
          <pc:sldMk cId="154337800" sldId="276"/>
        </pc:sldMkLst>
        <pc:spChg chg="mod">
          <ac:chgData name="F Karim (BM)" userId="S::fakarim@brindisheschools.org::163e2825-9f56-47ff-bef3-1439952403a1" providerId="AD" clId="Web-{E8760792-6DFB-6AE0-DF4B-EFD1AAEE2008}" dt="2026-09-10T15:07:02.213" v="159" actId="20577"/>
          <ac:spMkLst>
            <pc:docMk/>
            <pc:sldMk cId="154337800" sldId="276"/>
            <ac:spMk id="2" creationId="{00000000-0000-0000-0000-000000000000}"/>
          </ac:spMkLst>
        </pc:spChg>
      </pc:sldChg>
      <pc:sldChg chg="modSp">
        <pc:chgData name="F Karim (BM)" userId="S::fakarim@brindisheschools.org::163e2825-9f56-47ff-bef3-1439952403a1" providerId="AD" clId="Web-{E8760792-6DFB-6AE0-DF4B-EFD1AAEE2008}" dt="2026-09-10T15:06:54.619" v="158" actId="20577"/>
        <pc:sldMkLst>
          <pc:docMk/>
          <pc:sldMk cId="341356090" sldId="277"/>
        </pc:sldMkLst>
        <pc:spChg chg="mod">
          <ac:chgData name="F Karim (BM)" userId="S::fakarim@brindisheschools.org::163e2825-9f56-47ff-bef3-1439952403a1" providerId="AD" clId="Web-{E8760792-6DFB-6AE0-DF4B-EFD1AAEE2008}" dt="2026-09-10T15:06:54.619" v="158" actId="20577"/>
          <ac:spMkLst>
            <pc:docMk/>
            <pc:sldMk cId="341356090" sldId="277"/>
            <ac:spMk id="2" creationId="{00000000-0000-0000-0000-000000000000}"/>
          </ac:spMkLst>
        </pc:spChg>
      </pc:sldChg>
    </pc:docChg>
  </pc:docChgLst>
  <pc:docChgLst>
    <pc:chgData name="C Dougan (BM)" userId="a61f9edc-5481-4d54-88d1-3fc3b3516c1f" providerId="ADAL" clId="{00B1F5F9-6184-4D45-A16E-FDF555F32227}"/>
    <pc:docChg chg="custSel delSld modSld">
      <pc:chgData name="C Dougan (BM)" userId="a61f9edc-5481-4d54-88d1-3fc3b3516c1f" providerId="ADAL" clId="{00B1F5F9-6184-4D45-A16E-FDF555F32227}" dt="2026-09-16T07:29:10.104" v="34" actId="20577"/>
      <pc:docMkLst>
        <pc:docMk/>
      </pc:docMkLst>
      <pc:sldChg chg="modSp mod">
        <pc:chgData name="C Dougan (BM)" userId="a61f9edc-5481-4d54-88d1-3fc3b3516c1f" providerId="ADAL" clId="{00B1F5F9-6184-4D45-A16E-FDF555F32227}" dt="2026-09-16T07:29:10.104" v="34" actId="20577"/>
        <pc:sldMkLst>
          <pc:docMk/>
          <pc:sldMk cId="4241422223" sldId="280"/>
        </pc:sldMkLst>
        <pc:spChg chg="mod">
          <ac:chgData name="C Dougan (BM)" userId="a61f9edc-5481-4d54-88d1-3fc3b3516c1f" providerId="ADAL" clId="{00B1F5F9-6184-4D45-A16E-FDF555F32227}" dt="2026-09-16T07:29:10.104" v="34" actId="20577"/>
          <ac:spMkLst>
            <pc:docMk/>
            <pc:sldMk cId="4241422223" sldId="280"/>
            <ac:spMk id="2" creationId="{00000000-0000-0000-0000-000000000000}"/>
          </ac:spMkLst>
        </pc:spChg>
      </pc:sldChg>
      <pc:sldChg chg="addSp delSp modSp mod">
        <pc:chgData name="C Dougan (BM)" userId="a61f9edc-5481-4d54-88d1-3fc3b3516c1f" providerId="ADAL" clId="{00B1F5F9-6184-4D45-A16E-FDF555F32227}" dt="2026-09-16T07:27:38.645" v="9" actId="1076"/>
        <pc:sldMkLst>
          <pc:docMk/>
          <pc:sldMk cId="512770916" sldId="287"/>
        </pc:sldMkLst>
        <pc:picChg chg="add mod">
          <ac:chgData name="C Dougan (BM)" userId="a61f9edc-5481-4d54-88d1-3fc3b3516c1f" providerId="ADAL" clId="{00B1F5F9-6184-4D45-A16E-FDF555F32227}" dt="2026-09-16T07:27:38.645" v="9" actId="1076"/>
          <ac:picMkLst>
            <pc:docMk/>
            <pc:sldMk cId="512770916" sldId="287"/>
            <ac:picMk id="5" creationId="{D65FDDF9-6182-1F79-1667-3D1C4D0CDA62}"/>
          </ac:picMkLst>
        </pc:picChg>
      </pc:sldChg>
      <pc:sldChg chg="addSp modSp mod">
        <pc:chgData name="C Dougan (BM)" userId="a61f9edc-5481-4d54-88d1-3fc3b3516c1f" providerId="ADAL" clId="{00B1F5F9-6184-4D45-A16E-FDF555F32227}" dt="2026-09-16T07:28:31.518" v="19" actId="1076"/>
        <pc:sldMkLst>
          <pc:docMk/>
          <pc:sldMk cId="1349339828" sldId="292"/>
        </pc:sldMkLst>
        <pc:spChg chg="mod">
          <ac:chgData name="C Dougan (BM)" userId="a61f9edc-5481-4d54-88d1-3fc3b3516c1f" providerId="ADAL" clId="{00B1F5F9-6184-4D45-A16E-FDF555F32227}" dt="2026-09-16T07:28:12.582" v="13" actId="14100"/>
          <ac:spMkLst>
            <pc:docMk/>
            <pc:sldMk cId="1349339828" sldId="292"/>
            <ac:spMk id="4" creationId="{9BE12754-874A-7529-F78D-6DC935533757}"/>
          </ac:spMkLst>
        </pc:spChg>
        <pc:spChg chg="mod">
          <ac:chgData name="C Dougan (BM)" userId="a61f9edc-5481-4d54-88d1-3fc3b3516c1f" providerId="ADAL" clId="{00B1F5F9-6184-4D45-A16E-FDF555F32227}" dt="2026-09-16T07:28:31.518" v="19" actId="1076"/>
          <ac:spMkLst>
            <pc:docMk/>
            <pc:sldMk cId="1349339828" sldId="292"/>
            <ac:spMk id="10" creationId="{26C7B681-6BBC-EC75-9516-25D78D7D9B83}"/>
          </ac:spMkLst>
        </pc:spChg>
        <pc:spChg chg="mod">
          <ac:chgData name="C Dougan (BM)" userId="a61f9edc-5481-4d54-88d1-3fc3b3516c1f" providerId="ADAL" clId="{00B1F5F9-6184-4D45-A16E-FDF555F32227}" dt="2026-09-16T07:28:28.500" v="18" actId="1076"/>
          <ac:spMkLst>
            <pc:docMk/>
            <pc:sldMk cId="1349339828" sldId="292"/>
            <ac:spMk id="11" creationId="{EC0650DE-B6DF-2FCC-21A2-41CA1375F5F6}"/>
          </ac:spMkLst>
        </pc:spChg>
        <pc:spChg chg="mod">
          <ac:chgData name="C Dougan (BM)" userId="a61f9edc-5481-4d54-88d1-3fc3b3516c1f" providerId="ADAL" clId="{00B1F5F9-6184-4D45-A16E-FDF555F32227}" dt="2026-09-16T07:28:26.346" v="17" actId="1076"/>
          <ac:spMkLst>
            <pc:docMk/>
            <pc:sldMk cId="1349339828" sldId="292"/>
            <ac:spMk id="12" creationId="{EBC9E603-279A-0F92-A487-F290173F4A5A}"/>
          </ac:spMkLst>
        </pc:spChg>
        <pc:picChg chg="add mod">
          <ac:chgData name="C Dougan (BM)" userId="a61f9edc-5481-4d54-88d1-3fc3b3516c1f" providerId="ADAL" clId="{00B1F5F9-6184-4D45-A16E-FDF555F32227}" dt="2026-09-16T07:28:08.977" v="12" actId="1076"/>
          <ac:picMkLst>
            <pc:docMk/>
            <pc:sldMk cId="1349339828" sldId="292"/>
            <ac:picMk id="6" creationId="{B1C5AC58-3BE9-9A45-35DD-B9CEC5A0DD79}"/>
          </ac:picMkLst>
        </pc:picChg>
      </pc:sldChg>
      <pc:sldChg chg="addSp delSp modSp mod">
        <pc:chgData name="C Dougan (BM)" userId="a61f9edc-5481-4d54-88d1-3fc3b3516c1f" providerId="ADAL" clId="{00B1F5F9-6184-4D45-A16E-FDF555F32227}" dt="2026-09-16T07:27:01.986" v="5" actId="1076"/>
        <pc:sldMkLst>
          <pc:docMk/>
          <pc:sldMk cId="2287131379" sldId="296"/>
        </pc:sldMkLst>
        <pc:picChg chg="add mod">
          <ac:chgData name="C Dougan (BM)" userId="a61f9edc-5481-4d54-88d1-3fc3b3516c1f" providerId="ADAL" clId="{00B1F5F9-6184-4D45-A16E-FDF555F32227}" dt="2026-09-16T07:27:01.986" v="5" actId="1076"/>
          <ac:picMkLst>
            <pc:docMk/>
            <pc:sldMk cId="2287131379" sldId="296"/>
            <ac:picMk id="4" creationId="{0E5A2AED-2725-EDC9-56CD-90EBFE30C6E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5FE85-79A7-4747-BD80-CD3487F18BFF}"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11A6A-5DA9-4C27-99DD-E1FA86952678}" type="slidenum">
              <a:rPr lang="en-GB" smtClean="0"/>
              <a:t>‹#›</a:t>
            </a:fld>
            <a:endParaRPr lang="en-GB"/>
          </a:p>
        </p:txBody>
      </p:sp>
    </p:spTree>
    <p:extLst>
      <p:ext uri="{BB962C8B-B14F-4D97-AF65-F5344CB8AC3E}">
        <p14:creationId xmlns:p14="http://schemas.microsoft.com/office/powerpoint/2010/main" val="271467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2F0D19-85E1-47C9-99DA-11D1148EDDA0}"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09247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620006-66D9-42FA-BC60-59522103E804}"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46202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957FD9-8CF7-4C9B-A0D3-06404DF66699}"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2630188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488AB7B-0195-4DD8-90E8-F9F000757020}"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8302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728D3A-1518-4255-A1EE-7780405B8ECB}" type="datetime1">
              <a:rPr lang="en-GB" smtClean="0"/>
              <a:t>18/09/2026</a:t>
            </a:fld>
            <a:endParaRPr lang="en-GB"/>
          </a:p>
        </p:txBody>
      </p:sp>
      <p:sp>
        <p:nvSpPr>
          <p:cNvPr id="8" name="Footer Placeholder 7"/>
          <p:cNvSpPr>
            <a:spLocks noGrp="1"/>
          </p:cNvSpPr>
          <p:nvPr>
            <p:ph type="ftr" sz="quarter" idx="11"/>
          </p:nvPr>
        </p:nvSpPr>
        <p:spPr/>
        <p:txBody>
          <a:bodyPr/>
          <a:lstStyle/>
          <a:p>
            <a:r>
              <a:rPr lang="en-GB"/>
              <a:t>.</a:t>
            </a:r>
          </a:p>
        </p:txBody>
      </p:sp>
      <p:sp>
        <p:nvSpPr>
          <p:cNvPr id="9" name="Slide Number Placeholder 8"/>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1371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D0E8513-2B48-449C-B7A1-0623E63C4C9A}" type="datetime1">
              <a:rPr lang="en-GB" smtClean="0"/>
              <a:t>18/09/2026</a:t>
            </a:fld>
            <a:endParaRPr lang="en-GB"/>
          </a:p>
        </p:txBody>
      </p:sp>
      <p:sp>
        <p:nvSpPr>
          <p:cNvPr id="4" name="Footer Placeholder 3"/>
          <p:cNvSpPr>
            <a:spLocks noGrp="1"/>
          </p:cNvSpPr>
          <p:nvPr>
            <p:ph type="ftr" sz="quarter" idx="11"/>
          </p:nvPr>
        </p:nvSpPr>
        <p:spPr/>
        <p:txBody>
          <a:bodyPr/>
          <a:lstStyle/>
          <a:p>
            <a:r>
              <a:rPr lang="en-GB"/>
              <a:t>.</a:t>
            </a:r>
          </a:p>
        </p:txBody>
      </p:sp>
      <p:sp>
        <p:nvSpPr>
          <p:cNvPr id="5" name="Slide Number Placeholder 4"/>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6829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BC83C-5C29-4FFC-BB4F-11C9123BF0A6}" type="datetime1">
              <a:rPr lang="en-GB" smtClean="0"/>
              <a:t>18/09/2026</a:t>
            </a:fld>
            <a:endParaRPr lang="en-GB"/>
          </a:p>
        </p:txBody>
      </p:sp>
      <p:sp>
        <p:nvSpPr>
          <p:cNvPr id="3" name="Footer Placeholder 2"/>
          <p:cNvSpPr>
            <a:spLocks noGrp="1"/>
          </p:cNvSpPr>
          <p:nvPr>
            <p:ph type="ftr" sz="quarter" idx="11"/>
          </p:nvPr>
        </p:nvSpPr>
        <p:spPr/>
        <p:txBody>
          <a:bodyPr/>
          <a:lstStyle/>
          <a:p>
            <a:r>
              <a:rPr lang="en-GB"/>
              <a:t>.</a:t>
            </a:r>
          </a:p>
        </p:txBody>
      </p:sp>
      <p:sp>
        <p:nvSpPr>
          <p:cNvPr id="4" name="Slide Number Placeholder 3"/>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308212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87D688-095C-4B7A-B77C-2D702472B675}"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8673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582C62-F481-4AE2-B5B0-8EAFC37A723F}"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06653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6DD9CB-7FDD-49C4-B864-E01BF841831F}"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899961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624AF3-A1A4-4C09-B995-1D092A8CB964}"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18144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C37D-242F-4D0A-A47E-1285061D3C72}" type="datetime1">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59D743-B8BA-432C-8E99-9C6BED1E9A7E}" type="slidenum">
              <a:rPr lang="en-GB" smtClean="0"/>
              <a:t>‹#›</a:t>
            </a:fld>
            <a:endParaRPr lang="en-GB"/>
          </a:p>
        </p:txBody>
      </p:sp>
    </p:spTree>
    <p:extLst>
      <p:ext uri="{BB962C8B-B14F-4D97-AF65-F5344CB8AC3E}">
        <p14:creationId xmlns:p14="http://schemas.microsoft.com/office/powerpoint/2010/main" val="758809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info-BM@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schoolmeals@brindisheschools.org" TargetMode="External"/><Relationship Id="rId5" Type="http://schemas.openxmlformats.org/officeDocument/2006/relationships/hyperlink" Target="mailto:info@brindishegreen.lewisham.sch.uk" TargetMode="External"/><Relationship Id="rId4" Type="http://schemas.openxmlformats.org/officeDocument/2006/relationships/hyperlink" Target="mailto:extendedservices-B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mailto:info-BG@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a:xfrm>
            <a:off x="1523999" y="2350581"/>
            <a:ext cx="9144000" cy="2387600"/>
          </a:xfrm>
        </p:spPr>
        <p:txBody>
          <a:bodyPr>
            <a:normAutofit fontScale="90000"/>
          </a:bodyPr>
          <a:lstStyle/>
          <a:p>
            <a:r>
              <a:rPr lang="en-GB">
                <a:latin typeface="D-DIN"/>
              </a:rPr>
              <a:t>MEET THE TEACHER</a:t>
            </a:r>
            <a:br>
              <a:rPr lang="en-GB">
                <a:latin typeface="D-DIN" panose="020B0504030202030204" pitchFamily="34" charset="0"/>
              </a:rPr>
            </a:br>
            <a:r>
              <a:rPr lang="en-GB">
                <a:latin typeface="D-DIN"/>
              </a:rPr>
              <a:t>September 2026</a:t>
            </a:r>
            <a:br>
              <a:rPr lang="en-GB">
                <a:latin typeface="D-DIN" panose="020B0504030202030204" pitchFamily="34" charset="0"/>
              </a:rPr>
            </a:br>
            <a:br>
              <a:rPr lang="en-GB">
                <a:latin typeface="D-DIN" panose="020B0504030202030204" pitchFamily="34" charset="0"/>
              </a:rPr>
            </a:br>
            <a:r>
              <a:rPr lang="en-GB">
                <a:latin typeface="D-DIN"/>
              </a:rPr>
              <a:t>Year 1</a:t>
            </a:r>
            <a:endParaRPr lang="en-GB">
              <a:latin typeface="D-DIN" panose="020B0504030202030204" pitchFamily="34" charset="0"/>
            </a:endParaRPr>
          </a:p>
        </p:txBody>
      </p:sp>
    </p:spTree>
    <p:extLst>
      <p:ext uri="{BB962C8B-B14F-4D97-AF65-F5344CB8AC3E}">
        <p14:creationId xmlns:p14="http://schemas.microsoft.com/office/powerpoint/2010/main" val="2386999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87BBA9-6262-BC70-5B34-4CEDB6E1D19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79F9559-FAB3-D526-3259-92A1653F32F0}"/>
              </a:ext>
            </a:extLst>
          </p:cNvPr>
          <p:cNvSpPr>
            <a:spLocks noGrp="1"/>
          </p:cNvSpPr>
          <p:nvPr>
            <p:ph type="ctrTitle"/>
          </p:nvPr>
        </p:nvSpPr>
        <p:spPr>
          <a:xfrm>
            <a:off x="175591" y="822566"/>
            <a:ext cx="3101350" cy="1066673"/>
          </a:xfrm>
        </p:spPr>
        <p:txBody>
          <a:bodyPr vert="horz" lIns="91440" tIns="45720" rIns="91440" bIns="45720" rtlCol="0" anchor="ctr">
            <a:normAutofit fontScale="90000"/>
          </a:bodyPr>
          <a:lstStyle/>
          <a:p>
            <a:pPr algn="l"/>
            <a:r>
              <a:rPr lang="en-US" sz="5200" kern="1200" err="1">
                <a:latin typeface="+mj-lt"/>
                <a:ea typeface="+mj-ea"/>
                <a:cs typeface="+mj-cs"/>
              </a:rPr>
              <a:t>Brindishe</a:t>
            </a:r>
            <a:r>
              <a:rPr lang="en-US" sz="5200" kern="1200">
                <a:latin typeface="+mj-lt"/>
                <a:ea typeface="+mj-ea"/>
                <a:cs typeface="+mj-cs"/>
              </a:rPr>
              <a:t> Federation Priorities 26/27</a:t>
            </a:r>
            <a:endParaRPr lang="en-US" sz="5200" kern="1200">
              <a:latin typeface="+mj-lt"/>
              <a:ea typeface="Calibri Light"/>
              <a:cs typeface="Calibri Light"/>
            </a:endParaRPr>
          </a:p>
        </p:txBody>
      </p:sp>
      <p:pic>
        <p:nvPicPr>
          <p:cNvPr id="6" name="Picture 5">
            <a:extLst>
              <a:ext uri="{FF2B5EF4-FFF2-40B4-BE49-F238E27FC236}">
                <a16:creationId xmlns:a16="http://schemas.microsoft.com/office/drawing/2014/main" id="{93E3F10B-0D12-2BD5-8820-8D67FD5BF664}"/>
              </a:ext>
            </a:extLst>
          </p:cNvPr>
          <p:cNvPicPr>
            <a:picLocks noChangeAspect="1"/>
          </p:cNvPicPr>
          <p:nvPr/>
        </p:nvPicPr>
        <p:blipFill>
          <a:blip r:embed="rId2"/>
          <a:stretch>
            <a:fillRect/>
          </a:stretch>
        </p:blipFill>
        <p:spPr>
          <a:xfrm>
            <a:off x="-1" y="6516023"/>
            <a:ext cx="12192001" cy="333072"/>
          </a:xfrm>
          <a:prstGeom prst="rect">
            <a:avLst/>
          </a:prstGeom>
        </p:spPr>
      </p:pic>
      <p:pic>
        <p:nvPicPr>
          <p:cNvPr id="2" name="Picture 1">
            <a:extLst>
              <a:ext uri="{FF2B5EF4-FFF2-40B4-BE49-F238E27FC236}">
                <a16:creationId xmlns:a16="http://schemas.microsoft.com/office/drawing/2014/main" id="{8D9CCA64-CBFB-62EE-0C16-8CDAEAE10AF5}"/>
              </a:ext>
            </a:extLst>
          </p:cNvPr>
          <p:cNvPicPr>
            <a:picLocks noChangeAspect="1"/>
          </p:cNvPicPr>
          <p:nvPr/>
        </p:nvPicPr>
        <p:blipFill>
          <a:blip r:embed="rId3"/>
          <a:stretch>
            <a:fillRect/>
          </a:stretch>
        </p:blipFill>
        <p:spPr>
          <a:xfrm>
            <a:off x="3122148" y="265043"/>
            <a:ext cx="4241487" cy="602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59F8FAB-1974-84B0-3094-C1FE89E99C69}"/>
              </a:ext>
            </a:extLst>
          </p:cNvPr>
          <p:cNvPicPr>
            <a:picLocks noChangeAspect="1"/>
          </p:cNvPicPr>
          <p:nvPr/>
        </p:nvPicPr>
        <p:blipFill>
          <a:blip r:embed="rId4"/>
          <a:stretch>
            <a:fillRect/>
          </a:stretch>
        </p:blipFill>
        <p:spPr>
          <a:xfrm>
            <a:off x="7638837" y="256760"/>
            <a:ext cx="4294132" cy="6029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98508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p:cNvSpPr txBox="1"/>
          <p:nvPr/>
        </p:nvSpPr>
        <p:spPr>
          <a:xfrm>
            <a:off x="254300" y="888680"/>
            <a:ext cx="4950744" cy="1477328"/>
          </a:xfrm>
          <a:prstGeom prst="rect">
            <a:avLst/>
          </a:prstGeom>
          <a:noFill/>
          <a:ln w="38100">
            <a:solidFill>
              <a:srgbClr val="FF33CC"/>
            </a:solidFill>
          </a:ln>
        </p:spPr>
        <p:txBody>
          <a:bodyPr wrap="square" rtlCol="0">
            <a:spAutoFit/>
          </a:bodyPr>
          <a:lstStyle/>
          <a:p>
            <a:r>
              <a:rPr lang="en-GB" b="1">
                <a:latin typeface="D-DIN" panose="020B0504030202030204" pitchFamily="34" charset="0"/>
              </a:rPr>
              <a:t>At Brindishe Schools we believe that good attendance and punctuality are essential. </a:t>
            </a:r>
            <a:r>
              <a:rPr lang="en-GB">
                <a:latin typeface="D-DIN" panose="020B0504030202030204" pitchFamily="34" charset="0"/>
              </a:rPr>
              <a:t>Research shows that children who attend school regularly do better at school and make better progress. </a:t>
            </a:r>
          </a:p>
        </p:txBody>
      </p:sp>
      <p:sp>
        <p:nvSpPr>
          <p:cNvPr id="11" name="TextBox 10"/>
          <p:cNvSpPr txBox="1"/>
          <p:nvPr/>
        </p:nvSpPr>
        <p:spPr>
          <a:xfrm>
            <a:off x="5347268" y="888680"/>
            <a:ext cx="6545085" cy="1508105"/>
          </a:xfrm>
          <a:prstGeom prst="rect">
            <a:avLst/>
          </a:prstGeom>
          <a:noFill/>
          <a:ln w="38100">
            <a:solidFill>
              <a:schemeClr val="accent4"/>
            </a:solidFill>
          </a:ln>
        </p:spPr>
        <p:txBody>
          <a:bodyPr wrap="square" rtlCol="0">
            <a:spAutoFit/>
          </a:bodyPr>
          <a:lstStyle/>
          <a:p>
            <a:r>
              <a:rPr lang="en-GB" sz="2000" b="1" err="1">
                <a:effectLst>
                  <a:outerShdw blurRad="38100" dist="38100" dir="2700000" algn="tl">
                    <a:srgbClr val="000000">
                      <a:alpha val="43137"/>
                    </a:srgbClr>
                  </a:outerShdw>
                </a:effectLst>
                <a:latin typeface="D-DIN" panose="020B0504030202030204" pitchFamily="34" charset="0"/>
              </a:rPr>
              <a:t>Brindishe</a:t>
            </a:r>
            <a:r>
              <a:rPr lang="en-GB" sz="2000" b="1">
                <a:effectLst>
                  <a:outerShdw blurRad="38100" dist="38100" dir="2700000" algn="tl">
                    <a:srgbClr val="000000">
                      <a:alpha val="43137"/>
                    </a:srgbClr>
                  </a:outerShdw>
                </a:effectLst>
                <a:latin typeface="D-DIN" panose="020B0504030202030204" pitchFamily="34" charset="0"/>
              </a:rPr>
              <a:t> Manor</a:t>
            </a:r>
            <a:endParaRPr lang="en-GB" b="1">
              <a:latin typeface="D-DIN" panose="020B0504030202030204" pitchFamily="34" charset="0"/>
            </a:endParaRPr>
          </a:p>
          <a:p>
            <a:r>
              <a:rPr lang="en-GB" b="1">
                <a:latin typeface="D-DIN" panose="020B0504030202030204" pitchFamily="34" charset="0"/>
              </a:rPr>
              <a:t>Start Time - </a:t>
            </a:r>
            <a:r>
              <a:rPr lang="en-GB">
                <a:latin typeface="D-DIN" panose="020B0504030202030204" pitchFamily="34" charset="0"/>
              </a:rPr>
              <a:t>Gates Open 8.35am/Gates Close 8.45am</a:t>
            </a:r>
          </a:p>
          <a:p>
            <a:r>
              <a:rPr lang="en-GB">
                <a:latin typeface="D-DIN" panose="020B0504030202030204" pitchFamily="34" charset="0"/>
              </a:rPr>
              <a:t>Children are expected to be in school by 8.45am. Children arriving after 8.45am will be marked at ‘late’</a:t>
            </a:r>
          </a:p>
          <a:p>
            <a:r>
              <a:rPr lang="en-GB" b="1">
                <a:latin typeface="D-DIN" panose="020B0504030202030204" pitchFamily="34" charset="0"/>
              </a:rPr>
              <a:t>Finish Time - </a:t>
            </a:r>
            <a:r>
              <a:rPr lang="en-GB">
                <a:latin typeface="D-DIN" panose="020B0504030202030204" pitchFamily="34" charset="0"/>
              </a:rPr>
              <a:t>School Ends 3.15pm</a:t>
            </a:r>
          </a:p>
        </p:txBody>
      </p:sp>
      <p:pic>
        <p:nvPicPr>
          <p:cNvPr id="2" name="Picture 1">
            <a:extLst>
              <a:ext uri="{FF2B5EF4-FFF2-40B4-BE49-F238E27FC236}">
                <a16:creationId xmlns:a16="http://schemas.microsoft.com/office/drawing/2014/main" id="{B26EBC87-64A2-7CF7-2D87-F85BEB9E0DAB}"/>
              </a:ext>
            </a:extLst>
          </p:cNvPr>
          <p:cNvPicPr>
            <a:picLocks noChangeAspect="1"/>
          </p:cNvPicPr>
          <p:nvPr/>
        </p:nvPicPr>
        <p:blipFill>
          <a:blip r:embed="rId3"/>
          <a:stretch>
            <a:fillRect/>
          </a:stretch>
        </p:blipFill>
        <p:spPr>
          <a:xfrm>
            <a:off x="7019614" y="2840950"/>
            <a:ext cx="4950744" cy="2420322"/>
          </a:xfrm>
          <a:prstGeom prst="rect">
            <a:avLst/>
          </a:prstGeom>
        </p:spPr>
      </p:pic>
      <p:pic>
        <p:nvPicPr>
          <p:cNvPr id="3" name="Picture 2">
            <a:extLst>
              <a:ext uri="{FF2B5EF4-FFF2-40B4-BE49-F238E27FC236}">
                <a16:creationId xmlns:a16="http://schemas.microsoft.com/office/drawing/2014/main" id="{00998601-71CE-80C9-8950-B6315FEDBE6C}"/>
              </a:ext>
            </a:extLst>
          </p:cNvPr>
          <p:cNvPicPr>
            <a:picLocks noChangeAspect="1"/>
          </p:cNvPicPr>
          <p:nvPr/>
        </p:nvPicPr>
        <p:blipFill>
          <a:blip r:embed="rId4"/>
          <a:stretch>
            <a:fillRect/>
          </a:stretch>
        </p:blipFill>
        <p:spPr>
          <a:xfrm>
            <a:off x="221642" y="3934230"/>
            <a:ext cx="6382581" cy="1871634"/>
          </a:xfrm>
          <a:prstGeom prst="rect">
            <a:avLst/>
          </a:prstGeom>
        </p:spPr>
      </p:pic>
      <p:pic>
        <p:nvPicPr>
          <p:cNvPr id="4" name="Picture 3">
            <a:extLst>
              <a:ext uri="{FF2B5EF4-FFF2-40B4-BE49-F238E27FC236}">
                <a16:creationId xmlns:a16="http://schemas.microsoft.com/office/drawing/2014/main" id="{AB4D0249-7E13-4590-F83E-13370EA25BD9}"/>
              </a:ext>
            </a:extLst>
          </p:cNvPr>
          <p:cNvPicPr>
            <a:picLocks noChangeAspect="1"/>
          </p:cNvPicPr>
          <p:nvPr/>
        </p:nvPicPr>
        <p:blipFill>
          <a:blip r:embed="rId5"/>
          <a:stretch>
            <a:fillRect/>
          </a:stretch>
        </p:blipFill>
        <p:spPr>
          <a:xfrm>
            <a:off x="221642" y="2512768"/>
            <a:ext cx="6669602" cy="1322947"/>
          </a:xfrm>
          <a:prstGeom prst="rect">
            <a:avLst/>
          </a:prstGeom>
        </p:spPr>
      </p:pic>
    </p:spTree>
    <p:extLst>
      <p:ext uri="{BB962C8B-B14F-4D97-AF65-F5344CB8AC3E}">
        <p14:creationId xmlns:p14="http://schemas.microsoft.com/office/powerpoint/2010/main" val="16609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AF01-15E8-EB8C-C1A9-AB8F2C73DD1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9243560-C002-3DD9-F7D4-EED97A0FB8C6}"/>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7F8057A8-A7BB-B053-4C2B-43E8A4AAB9CF}"/>
              </a:ext>
            </a:extLst>
          </p:cNvPr>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a:extLst>
              <a:ext uri="{FF2B5EF4-FFF2-40B4-BE49-F238E27FC236}">
                <a16:creationId xmlns:a16="http://schemas.microsoft.com/office/drawing/2014/main" id="{1DF96E08-C1C0-1331-9EBE-BBC4296F96D6}"/>
              </a:ext>
            </a:extLst>
          </p:cNvPr>
          <p:cNvSpPr txBox="1"/>
          <p:nvPr/>
        </p:nvSpPr>
        <p:spPr>
          <a:xfrm>
            <a:off x="254302" y="1011791"/>
            <a:ext cx="4950744" cy="1754326"/>
          </a:xfrm>
          <a:prstGeom prst="rect">
            <a:avLst/>
          </a:prstGeom>
          <a:noFill/>
          <a:ln w="38100">
            <a:solidFill>
              <a:srgbClr val="FF33CC"/>
            </a:solidFill>
          </a:ln>
        </p:spPr>
        <p:txBody>
          <a:bodyPr wrap="square" rtlCol="0">
            <a:spAutoFit/>
          </a:bodyPr>
          <a:lstStyle/>
          <a:p>
            <a:r>
              <a:rPr lang="en-GB" b="1">
                <a:latin typeface="D-DIN" panose="020B0504030202030204" pitchFamily="34" charset="0"/>
              </a:rPr>
              <a:t>Planned Absences</a:t>
            </a:r>
          </a:p>
          <a:p>
            <a:endParaRPr lang="en-GB" b="1">
              <a:latin typeface="D-DIN" panose="020B0504030202030204" pitchFamily="34" charset="0"/>
            </a:endParaRPr>
          </a:p>
          <a:p>
            <a:r>
              <a:rPr lang="en-GB">
                <a:latin typeface="D-DIN" panose="020B0504030202030204" pitchFamily="34" charset="0"/>
              </a:rPr>
              <a:t>Please ensure that you inform the office of any planned absences in advance, either by email or telephone e.g. Eid, Secondary School visits/tests. </a:t>
            </a:r>
          </a:p>
          <a:p>
            <a:endParaRPr lang="en-GB">
              <a:latin typeface="D-DIN" panose="020B0504030202030204" pitchFamily="34" charset="0"/>
            </a:endParaRPr>
          </a:p>
        </p:txBody>
      </p:sp>
      <p:sp>
        <p:nvSpPr>
          <p:cNvPr id="2" name="TextBox 1">
            <a:extLst>
              <a:ext uri="{FF2B5EF4-FFF2-40B4-BE49-F238E27FC236}">
                <a16:creationId xmlns:a16="http://schemas.microsoft.com/office/drawing/2014/main" id="{C919BFFF-25C9-448B-9E3E-C5D050EA0258}"/>
              </a:ext>
            </a:extLst>
          </p:cNvPr>
          <p:cNvSpPr txBox="1"/>
          <p:nvPr/>
        </p:nvSpPr>
        <p:spPr>
          <a:xfrm>
            <a:off x="3478888" y="3073678"/>
            <a:ext cx="5951716" cy="1200329"/>
          </a:xfrm>
          <a:prstGeom prst="rect">
            <a:avLst/>
          </a:prstGeom>
          <a:noFill/>
          <a:ln w="38100">
            <a:solidFill>
              <a:schemeClr val="accent5"/>
            </a:solidFill>
          </a:ln>
        </p:spPr>
        <p:txBody>
          <a:bodyPr wrap="square" rtlCol="0">
            <a:spAutoFit/>
          </a:bodyPr>
          <a:lstStyle/>
          <a:p>
            <a:r>
              <a:rPr lang="en-GB" b="1">
                <a:latin typeface="D-DIN" panose="020B0504030202030204" pitchFamily="34" charset="0"/>
              </a:rPr>
              <a:t>Last Minute Collection Arrangements</a:t>
            </a:r>
          </a:p>
          <a:p>
            <a:endParaRPr lang="en-GB">
              <a:latin typeface="D-DIN" panose="020B0504030202030204" pitchFamily="34" charset="0"/>
            </a:endParaRPr>
          </a:p>
          <a:p>
            <a:r>
              <a:rPr lang="en-GB">
                <a:latin typeface="D-DIN" panose="020B0504030202030204" pitchFamily="34" charset="0"/>
              </a:rPr>
              <a:t>Please telephone the school office before 2pm if collection arrangements for your child have changed for that day. </a:t>
            </a:r>
          </a:p>
        </p:txBody>
      </p:sp>
      <p:sp>
        <p:nvSpPr>
          <p:cNvPr id="3" name="TextBox 2">
            <a:extLst>
              <a:ext uri="{FF2B5EF4-FFF2-40B4-BE49-F238E27FC236}">
                <a16:creationId xmlns:a16="http://schemas.microsoft.com/office/drawing/2014/main" id="{721B779F-6965-0899-8053-C84A86BD3207}"/>
              </a:ext>
            </a:extLst>
          </p:cNvPr>
          <p:cNvSpPr txBox="1"/>
          <p:nvPr/>
        </p:nvSpPr>
        <p:spPr>
          <a:xfrm>
            <a:off x="5659542" y="4585888"/>
            <a:ext cx="6086982" cy="1754326"/>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Pick-Up Passwords</a:t>
            </a:r>
          </a:p>
          <a:p>
            <a:endParaRPr lang="en-GB">
              <a:latin typeface="D-DIN" panose="020B0504030202030204" pitchFamily="34" charset="0"/>
            </a:endParaRPr>
          </a:p>
          <a:p>
            <a:r>
              <a:rPr lang="en-GB">
                <a:latin typeface="D-DIN" panose="020B0504030202030204" pitchFamily="34" charset="0"/>
              </a:rPr>
              <a:t>If another adult is collecting your child, they will be required to provide a ‘pick-up’ password before they can take your child home. Please ensure you pass this onto the school office when you inform them of alternative collection arrangements. </a:t>
            </a:r>
          </a:p>
        </p:txBody>
      </p:sp>
    </p:spTree>
    <p:extLst>
      <p:ext uri="{BB962C8B-B14F-4D97-AF65-F5344CB8AC3E}">
        <p14:creationId xmlns:p14="http://schemas.microsoft.com/office/powerpoint/2010/main" val="234901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a:ln>
                  <a:noFill/>
                </a:ln>
                <a:solidFill>
                  <a:prstClr val="black"/>
                </a:solidFill>
                <a:effectLst/>
                <a:uLnTx/>
                <a:uFillTx/>
                <a:latin typeface="D-DIN" panose="020B0504030202030204" pitchFamily="34" charset="0"/>
                <a:ea typeface="+mn-ea"/>
                <a:cs typeface="+mn-cs"/>
              </a:rPr>
              <a:t>Communication Channels</a:t>
            </a:r>
          </a:p>
        </p:txBody>
      </p:sp>
      <p:sp>
        <p:nvSpPr>
          <p:cNvPr id="8" name="TextBox 7"/>
          <p:cNvSpPr txBox="1"/>
          <p:nvPr/>
        </p:nvSpPr>
        <p:spPr>
          <a:xfrm>
            <a:off x="254302" y="1011791"/>
            <a:ext cx="11768164" cy="923330"/>
          </a:xfrm>
          <a:prstGeom prst="rect">
            <a:avLst/>
          </a:prstGeom>
          <a:noFill/>
          <a:ln w="38100">
            <a:solidFill>
              <a:srgbClr val="FF33CC"/>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DIN" panose="020B0504030202030204" pitchFamily="34" charset="0"/>
                <a:ea typeface="+mn-ea"/>
                <a:cs typeface="+mn-cs"/>
              </a:rPr>
              <a:t>Absent Reporting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To report your child absent please call or email before 8.30am. Please call the school on </a:t>
            </a:r>
            <a:r>
              <a:rPr kumimoji="0" lang="en-GB" sz="1800" b="1" i="0" u="sng" strike="noStrike" kern="1200" cap="none" spc="0" normalizeH="0" baseline="0" noProof="0">
                <a:ln>
                  <a:noFill/>
                </a:ln>
                <a:solidFill>
                  <a:prstClr val="black"/>
                </a:solidFill>
                <a:effectLst/>
                <a:uLnTx/>
                <a:uFillTx/>
                <a:latin typeface="D-DIN" panose="020B0504030202030204" pitchFamily="34" charset="0"/>
                <a:ea typeface="+mn-ea"/>
                <a:cs typeface="+mn-cs"/>
              </a:rPr>
              <a:t>each day</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 of your child’s absence.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DIN" panose="020B0504030202030204" pitchFamily="34" charset="0"/>
                <a:ea typeface="+mn-ea"/>
                <a:cs typeface="+mn-cs"/>
              </a:rPr>
              <a:t>Brindishe Manor </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 - 0208 852 0852- info-BM@brindisheschools.org</a:t>
            </a:r>
          </a:p>
        </p:txBody>
      </p:sp>
      <p:sp>
        <p:nvSpPr>
          <p:cNvPr id="3" name="TextBox 2"/>
          <p:cNvSpPr txBox="1"/>
          <p:nvPr/>
        </p:nvSpPr>
        <p:spPr>
          <a:xfrm>
            <a:off x="254300" y="2025973"/>
            <a:ext cx="11768166" cy="923330"/>
          </a:xfrm>
          <a:prstGeom prst="rect">
            <a:avLst/>
          </a:prstGeom>
          <a:noFill/>
          <a:ln w="38100">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DIN" panose="020B0504030202030204" pitchFamily="34" charset="0"/>
                <a:ea typeface="+mn-ea"/>
                <a:cs typeface="+mn-cs"/>
              </a:rPr>
              <a:t>Message for Class Teacher or a member of the Senior Leadership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Email </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hlinkClick r:id="rId3"/>
              </a:rPr>
              <a:t>info-BM@brindisheschools.org</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 – please mark ‘For Attention Of …’ followed by the name of the member of staff e.g. FAO Mrs Porter</a:t>
            </a:r>
          </a:p>
        </p:txBody>
      </p:sp>
      <p:sp>
        <p:nvSpPr>
          <p:cNvPr id="4" name="TextBox 3"/>
          <p:cNvSpPr txBox="1"/>
          <p:nvPr/>
        </p:nvSpPr>
        <p:spPr>
          <a:xfrm>
            <a:off x="254300" y="3023060"/>
            <a:ext cx="11768166" cy="923330"/>
          </a:xfrm>
          <a:prstGeom prst="rect">
            <a:avLst/>
          </a:prstGeom>
          <a:noFill/>
          <a:ln w="38100">
            <a:solidFill>
              <a:schemeClr val="accent5"/>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DIN" panose="020B0504030202030204" pitchFamily="34" charset="0"/>
                <a:ea typeface="+mn-ea"/>
                <a:cs typeface="+mn-cs"/>
              </a:rPr>
              <a:t>Extended Services – Breakfast and Tea Club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Claire Dawson (Interim Extended Services Manager) can be contacted at</a:t>
            </a:r>
            <a:r>
              <a:rPr kumimoji="0" lang="en-GB" sz="1800" b="1" i="0" u="none" strike="noStrike" kern="1200" cap="none" spc="0" normalizeH="0" baseline="0" noProof="0">
                <a:ln>
                  <a:noFill/>
                </a:ln>
                <a:solidFill>
                  <a:prstClr val="black"/>
                </a:solidFill>
                <a:effectLst/>
                <a:uLnTx/>
                <a:uFillTx/>
                <a:latin typeface="D-DIN" panose="020B0504030202030204" pitchFamily="34" charset="0"/>
                <a:ea typeface="+mn-ea"/>
                <a:cs typeface="+mn-cs"/>
              </a:rPr>
              <a:t> </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hlinkClick r:id="rId4"/>
              </a:rPr>
              <a:t>extendedservices-BM@</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brindisheschools.org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DIN" panose="020B0504030202030204" pitchFamily="34" charset="0"/>
                <a:ea typeface="+mn-ea"/>
                <a:cs typeface="+mn-cs"/>
              </a:rPr>
              <a:t>Telephone on:</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 020 8852 0852</a:t>
            </a:r>
          </a:p>
        </p:txBody>
      </p:sp>
      <p:sp>
        <p:nvSpPr>
          <p:cNvPr id="7" name="TextBox 6"/>
          <p:cNvSpPr txBox="1"/>
          <p:nvPr/>
        </p:nvSpPr>
        <p:spPr>
          <a:xfrm>
            <a:off x="254300" y="4030877"/>
            <a:ext cx="11768166" cy="1200329"/>
          </a:xfrm>
          <a:prstGeom prst="rect">
            <a:avLst/>
          </a:prstGeom>
          <a:noFill/>
          <a:ln w="38100">
            <a:solidFill>
              <a:srgbClr val="FF33CC"/>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DIN" panose="020B0504030202030204" pitchFamily="34" charset="0"/>
                <a:ea typeface="+mn-ea"/>
                <a:cs typeface="+mn-cs"/>
              </a:rPr>
              <a:t>General Enquiries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0208 852 0852 </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hlinkClick r:id="rId5"/>
              </a:rPr>
              <a:t>–</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 info-BM@brindisheschools.org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Our preferred method of communication is via email if you cannot find the answer on the school website. Emails will be responded to within 48 hours so if it is an emergency, please call the school directly. </a:t>
            </a:r>
          </a:p>
        </p:txBody>
      </p:sp>
      <p:sp>
        <p:nvSpPr>
          <p:cNvPr id="10" name="TextBox 9"/>
          <p:cNvSpPr txBox="1"/>
          <p:nvPr/>
        </p:nvSpPr>
        <p:spPr>
          <a:xfrm>
            <a:off x="254300" y="5319759"/>
            <a:ext cx="11768166" cy="923330"/>
          </a:xfrm>
          <a:prstGeom prst="rect">
            <a:avLst/>
          </a:prstGeom>
          <a:noFill/>
          <a:ln w="38100">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DIN" panose="020B0504030202030204" pitchFamily="34" charset="0"/>
                <a:ea typeface="+mn-ea"/>
                <a:cs typeface="+mn-cs"/>
              </a:rPr>
              <a:t>Radish and School Meals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Clare Doran - </a:t>
            </a: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hlinkClick r:id="rId6"/>
              </a:rPr>
              <a:t>schoolmeals@brindisheschools.org</a:t>
            </a:r>
            <a:endPar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DIN" panose="020B0504030202030204" pitchFamily="34" charset="0"/>
                <a:ea typeface="+mn-ea"/>
                <a:cs typeface="+mn-cs"/>
              </a:rPr>
              <a:t>M: 07943 041790</a:t>
            </a:r>
          </a:p>
        </p:txBody>
      </p:sp>
    </p:spTree>
    <p:extLst>
      <p:ext uri="{BB962C8B-B14F-4D97-AF65-F5344CB8AC3E}">
        <p14:creationId xmlns:p14="http://schemas.microsoft.com/office/powerpoint/2010/main" val="243755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Arbor</a:t>
            </a:r>
          </a:p>
        </p:txBody>
      </p:sp>
      <p:pic>
        <p:nvPicPr>
          <p:cNvPr id="7" name="Picture 6">
            <a:extLst>
              <a:ext uri="{FF2B5EF4-FFF2-40B4-BE49-F238E27FC236}">
                <a16:creationId xmlns:a16="http://schemas.microsoft.com/office/drawing/2014/main" id="{AD29287C-C240-DEB5-D177-99957D16F738}"/>
              </a:ext>
            </a:extLst>
          </p:cNvPr>
          <p:cNvPicPr>
            <a:picLocks noChangeAspect="1"/>
          </p:cNvPicPr>
          <p:nvPr/>
        </p:nvPicPr>
        <p:blipFill>
          <a:blip r:embed="rId3"/>
          <a:stretch>
            <a:fillRect/>
          </a:stretch>
        </p:blipFill>
        <p:spPr>
          <a:xfrm>
            <a:off x="9215706" y="292684"/>
            <a:ext cx="2657846" cy="1381318"/>
          </a:xfrm>
          <a:prstGeom prst="rect">
            <a:avLst/>
          </a:prstGeom>
        </p:spPr>
      </p:pic>
      <p:pic>
        <p:nvPicPr>
          <p:cNvPr id="10" name="Picture 9">
            <a:extLst>
              <a:ext uri="{FF2B5EF4-FFF2-40B4-BE49-F238E27FC236}">
                <a16:creationId xmlns:a16="http://schemas.microsoft.com/office/drawing/2014/main" id="{0CC77E95-5FE4-532B-1CA5-E6D57D0D35F8}"/>
              </a:ext>
            </a:extLst>
          </p:cNvPr>
          <p:cNvPicPr>
            <a:picLocks noChangeAspect="1"/>
          </p:cNvPicPr>
          <p:nvPr/>
        </p:nvPicPr>
        <p:blipFill>
          <a:blip r:embed="rId4"/>
          <a:stretch>
            <a:fillRect/>
          </a:stretch>
        </p:blipFill>
        <p:spPr>
          <a:xfrm>
            <a:off x="4665060" y="2025562"/>
            <a:ext cx="7272640" cy="4138901"/>
          </a:xfrm>
          <a:prstGeom prst="rect">
            <a:avLst/>
          </a:prstGeom>
        </p:spPr>
      </p:pic>
      <p:sp>
        <p:nvSpPr>
          <p:cNvPr id="12" name="TextBox 11">
            <a:extLst>
              <a:ext uri="{FF2B5EF4-FFF2-40B4-BE49-F238E27FC236}">
                <a16:creationId xmlns:a16="http://schemas.microsoft.com/office/drawing/2014/main" id="{DCBBACC2-77EF-5108-B409-F5675EA0404D}"/>
              </a:ext>
            </a:extLst>
          </p:cNvPr>
          <p:cNvSpPr txBox="1"/>
          <p:nvPr/>
        </p:nvSpPr>
        <p:spPr>
          <a:xfrm>
            <a:off x="254300" y="983343"/>
            <a:ext cx="4455886" cy="4708981"/>
          </a:xfrm>
          <a:prstGeom prst="rect">
            <a:avLst/>
          </a:prstGeom>
          <a:noFill/>
        </p:spPr>
        <p:txBody>
          <a:bodyPr wrap="square" rtlCol="0">
            <a:spAutoFit/>
          </a:bodyPr>
          <a:lstStyle/>
          <a:p>
            <a:r>
              <a:rPr lang="en-US" sz="2000">
                <a:latin typeface="D-DIN" panose="020B0504030202030204" pitchFamily="34" charset="0"/>
              </a:rPr>
              <a:t>What can you do on the Arbor App?</a:t>
            </a:r>
          </a:p>
          <a:p>
            <a:pPr marL="342900" indent="-342900">
              <a:buFont typeface="Arial" panose="020B0604020202020204" pitchFamily="34" charset="0"/>
              <a:buChar char="•"/>
            </a:pPr>
            <a:r>
              <a:rPr lang="en-US" sz="2000">
                <a:latin typeface="D-DIN" panose="020B0504030202030204" pitchFamily="34" charset="0"/>
              </a:rPr>
              <a:t>Add and amend information</a:t>
            </a:r>
          </a:p>
          <a:p>
            <a:pPr marL="342900" indent="-342900">
              <a:buFont typeface="Arial" panose="020B0604020202020204" pitchFamily="34" charset="0"/>
              <a:buChar char="•"/>
            </a:pPr>
            <a:r>
              <a:rPr lang="en-US" sz="2000">
                <a:latin typeface="D-DIN" panose="020B0504030202030204" pitchFamily="34" charset="0"/>
              </a:rPr>
              <a:t>See school notices</a:t>
            </a:r>
          </a:p>
          <a:p>
            <a:pPr marL="342900" indent="-342900">
              <a:buFont typeface="Arial" panose="020B0604020202020204" pitchFamily="34" charset="0"/>
              <a:buChar char="•"/>
            </a:pPr>
            <a:r>
              <a:rPr lang="en-US" sz="2000">
                <a:latin typeface="D-DIN" panose="020B0504030202030204" pitchFamily="34" charset="0"/>
              </a:rPr>
              <a:t>Update child’s information</a:t>
            </a:r>
          </a:p>
          <a:p>
            <a:pPr marL="342900" indent="-342900">
              <a:buFont typeface="Arial" panose="020B0604020202020204" pitchFamily="34" charset="0"/>
              <a:buChar char="•"/>
            </a:pPr>
            <a:r>
              <a:rPr lang="en-US" sz="2000">
                <a:latin typeface="D-DIN" panose="020B0504030202030204" pitchFamily="34" charset="0"/>
              </a:rPr>
              <a:t>Update your information</a:t>
            </a:r>
          </a:p>
          <a:p>
            <a:pPr marL="342900" indent="-342900">
              <a:buFont typeface="Arial" panose="020B0604020202020204" pitchFamily="34" charset="0"/>
              <a:buChar char="•"/>
            </a:pPr>
            <a:r>
              <a:rPr lang="en-US" sz="2000">
                <a:latin typeface="D-DIN" panose="020B0504030202030204" pitchFamily="34" charset="0"/>
              </a:rPr>
              <a:t>See your child’s lessons</a:t>
            </a:r>
          </a:p>
          <a:p>
            <a:pPr marL="342900" indent="-342900">
              <a:buFont typeface="Arial" panose="020B0604020202020204" pitchFamily="34" charset="0"/>
              <a:buChar char="•"/>
            </a:pPr>
            <a:r>
              <a:rPr lang="en-US" sz="2000">
                <a:latin typeface="D-DIN" panose="020B0504030202030204" pitchFamily="34" charset="0"/>
              </a:rPr>
              <a:t>See your child’s attendance</a:t>
            </a:r>
          </a:p>
          <a:p>
            <a:pPr marL="342900" indent="-342900">
              <a:buFont typeface="Arial" panose="020B0604020202020204" pitchFamily="34" charset="0"/>
              <a:buChar char="•"/>
            </a:pPr>
            <a:r>
              <a:rPr lang="en-US" sz="2000">
                <a:latin typeface="D-DIN" panose="020B0504030202030204" pitchFamily="34" charset="0"/>
              </a:rPr>
              <a:t>Retrieve an attendance summary for week, term and/or the year</a:t>
            </a:r>
          </a:p>
          <a:p>
            <a:pPr marL="342900" indent="-342900">
              <a:buFont typeface="Arial" panose="020B0604020202020204" pitchFamily="34" charset="0"/>
              <a:buChar char="•"/>
            </a:pPr>
            <a:r>
              <a:rPr lang="en-US" sz="2000">
                <a:latin typeface="D-DIN" panose="020B0504030202030204" pitchFamily="34" charset="0"/>
              </a:rPr>
              <a:t>Book a parent/carer consultation</a:t>
            </a:r>
          </a:p>
          <a:p>
            <a:pPr marL="342900" indent="-342900">
              <a:buFont typeface="Arial" panose="020B0604020202020204" pitchFamily="34" charset="0"/>
              <a:buChar char="•"/>
            </a:pPr>
            <a:r>
              <a:rPr lang="en-US" sz="2000">
                <a:latin typeface="D-DIN" panose="020B0504030202030204" pitchFamily="34" charset="0"/>
              </a:rPr>
              <a:t>Sign your child up for clubs, trip, visitors and music</a:t>
            </a:r>
          </a:p>
          <a:p>
            <a:pPr marL="342900" indent="-342900">
              <a:buFont typeface="Arial" panose="020B0604020202020204" pitchFamily="34" charset="0"/>
              <a:buChar char="•"/>
            </a:pPr>
            <a:r>
              <a:rPr lang="en-US" sz="2000">
                <a:latin typeface="D-DIN" panose="020B0504030202030204" pitchFamily="34" charset="0"/>
              </a:rPr>
              <a:t>Pay for trips and clubs (where needed)</a:t>
            </a:r>
          </a:p>
          <a:p>
            <a:pPr marL="342900" indent="-342900">
              <a:buFont typeface="Arial" panose="020B0604020202020204" pitchFamily="34" charset="0"/>
              <a:buChar char="•"/>
            </a:pPr>
            <a:r>
              <a:rPr lang="en-US" sz="2000">
                <a:latin typeface="D-DIN" panose="020B0504030202030204" pitchFamily="34" charset="0"/>
              </a:rPr>
              <a:t>See account balances </a:t>
            </a:r>
            <a:endParaRPr lang="en-GB" sz="2000">
              <a:latin typeface="D-DIN" panose="020B0504030202030204" pitchFamily="34" charset="0"/>
            </a:endParaRPr>
          </a:p>
        </p:txBody>
      </p:sp>
    </p:spTree>
    <p:extLst>
      <p:ext uri="{BB962C8B-B14F-4D97-AF65-F5344CB8AC3E}">
        <p14:creationId xmlns:p14="http://schemas.microsoft.com/office/powerpoint/2010/main" val="3442456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8202547" cy="769441"/>
          </a:xfrm>
          <a:prstGeom prst="rect">
            <a:avLst/>
          </a:prstGeom>
          <a:noFill/>
        </p:spPr>
        <p:txBody>
          <a:bodyPr wrap="square" rtlCol="0">
            <a:spAutoFit/>
          </a:bodyPr>
          <a:lstStyle/>
          <a:p>
            <a:r>
              <a:rPr lang="en-GB" sz="4400">
                <a:latin typeface="D-DIN" panose="020B0504030202030204" pitchFamily="34" charset="0"/>
              </a:rPr>
              <a:t>Nourish (school meals) and FSM</a:t>
            </a:r>
          </a:p>
        </p:txBody>
      </p:sp>
      <p:sp>
        <p:nvSpPr>
          <p:cNvPr id="3" name="TextBox 2"/>
          <p:cNvSpPr txBox="1"/>
          <p:nvPr/>
        </p:nvSpPr>
        <p:spPr>
          <a:xfrm>
            <a:off x="95248" y="1686742"/>
            <a:ext cx="11508454" cy="4801314"/>
          </a:xfrm>
          <a:prstGeom prst="rect">
            <a:avLst/>
          </a:prstGeom>
          <a:noFill/>
          <a:ln w="38100">
            <a:solidFill>
              <a:schemeClr val="accent4"/>
            </a:solidFill>
          </a:ln>
        </p:spPr>
        <p:txBody>
          <a:bodyPr wrap="square" rtlCol="0">
            <a:spAutoFit/>
          </a:bodyPr>
          <a:lstStyle/>
          <a:p>
            <a:r>
              <a:rPr lang="en-GB"/>
              <a:t>Nourish is a friendly family-led school caterer with bags of initiative and a love of good food. They believe every child needs a satisfying meal at lunchtime, fuelling them for the afternoon ahead. Nurturing the importance of a healthy and balanced diet, they provide a nutritious meal every day to nourish from within. </a:t>
            </a:r>
          </a:p>
          <a:p>
            <a:endParaRPr lang="en-GB" b="1">
              <a:latin typeface="D-DIN" panose="020B0504030202030204" pitchFamily="34" charset="0"/>
            </a:endParaRPr>
          </a:p>
          <a:p>
            <a:r>
              <a:rPr lang="en-GB" b="1">
                <a:latin typeface="D-DIN" panose="020B0504030202030204" pitchFamily="34" charset="0"/>
              </a:rPr>
              <a:t>Each day the children will have a choice of:</a:t>
            </a:r>
            <a:endParaRPr lang="en-GB">
              <a:latin typeface="D-DIN" panose="020B0504030202030204" pitchFamily="34" charset="0"/>
            </a:endParaRPr>
          </a:p>
          <a:p>
            <a:pPr marL="285750" indent="-285750">
              <a:buFont typeface="Arial" panose="020B0604020202020204" pitchFamily="34" charset="0"/>
              <a:buChar char="•"/>
            </a:pPr>
            <a:r>
              <a:rPr lang="en-GB">
                <a:latin typeface="D-DIN" panose="020B0504030202030204" pitchFamily="34" charset="0"/>
              </a:rPr>
              <a:t>Three main dishes</a:t>
            </a:r>
          </a:p>
          <a:p>
            <a:pPr marL="285750" indent="-285750">
              <a:buFont typeface="Arial" panose="020B0604020202020204" pitchFamily="34" charset="0"/>
              <a:buChar char="•"/>
            </a:pPr>
            <a:r>
              <a:rPr lang="en-GB">
                <a:latin typeface="D-DIN" panose="020B0504030202030204" pitchFamily="34" charset="0"/>
              </a:rPr>
              <a:t>A pudding OR a choice of either cheese/biscuits or yoghurt</a:t>
            </a:r>
          </a:p>
          <a:p>
            <a:pPr marL="285750" indent="-285750">
              <a:buFont typeface="Arial" panose="020B0604020202020204" pitchFamily="34" charset="0"/>
              <a:buChar char="•"/>
            </a:pPr>
            <a:r>
              <a:rPr lang="en-GB">
                <a:latin typeface="D-DIN" panose="020B0504030202030204" pitchFamily="34" charset="0"/>
              </a:rPr>
              <a:t>Freshly baked bread</a:t>
            </a:r>
          </a:p>
          <a:p>
            <a:pPr marL="285750" indent="-285750">
              <a:buFont typeface="Arial" panose="020B0604020202020204" pitchFamily="34" charset="0"/>
              <a:buChar char="•"/>
            </a:pPr>
            <a:r>
              <a:rPr lang="en-GB">
                <a:latin typeface="D-DIN" panose="020B0504030202030204" pitchFamily="34" charset="0"/>
              </a:rPr>
              <a:t>Fresh fruit</a:t>
            </a:r>
          </a:p>
          <a:p>
            <a:pPr marL="285750" indent="-285750">
              <a:buFont typeface="Arial" panose="020B0604020202020204" pitchFamily="34" charset="0"/>
              <a:buChar char="•"/>
            </a:pPr>
            <a:r>
              <a:rPr lang="en-GB">
                <a:latin typeface="D-DIN" panose="020B0504030202030204" pitchFamily="34" charset="0"/>
              </a:rPr>
              <a:t>Nine salad choices each day from the salad bar</a:t>
            </a:r>
          </a:p>
          <a:p>
            <a:pPr marL="285750" indent="-285750">
              <a:buFont typeface="Arial" panose="020B0604020202020204" pitchFamily="34" charset="0"/>
              <a:buChar char="•"/>
            </a:pPr>
            <a:r>
              <a:rPr lang="en-GB">
                <a:latin typeface="D-DIN" panose="020B0504030202030204" pitchFamily="34" charset="0"/>
              </a:rPr>
              <a:t>Milk and water</a:t>
            </a: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pPr marL="285750" indent="-285750">
              <a:buFont typeface="Arial" panose="020B0604020202020204" pitchFamily="34" charset="0"/>
              <a:buChar char="•"/>
            </a:pPr>
            <a:endParaRPr lang="en-GB">
              <a:latin typeface="D-DIN" panose="020B0504030202030204" pitchFamily="34" charset="0"/>
            </a:endParaRPr>
          </a:p>
          <a:p>
            <a:r>
              <a:rPr lang="en-GB">
                <a:latin typeface="D-DIN" panose="020B0504030202030204" pitchFamily="34" charset="0"/>
              </a:rPr>
              <a:t>Cost per day: Free under the current Mayor of London’s Scheme </a:t>
            </a:r>
          </a:p>
        </p:txBody>
      </p:sp>
      <p:sp>
        <p:nvSpPr>
          <p:cNvPr id="2" name="TextBox 1"/>
          <p:cNvSpPr txBox="1"/>
          <p:nvPr/>
        </p:nvSpPr>
        <p:spPr>
          <a:xfrm>
            <a:off x="471452" y="4973082"/>
            <a:ext cx="5026495" cy="646331"/>
          </a:xfrm>
          <a:prstGeom prst="rect">
            <a:avLst/>
          </a:prstGeom>
          <a:noFill/>
          <a:ln w="38100">
            <a:solidFill>
              <a:srgbClr val="FF33CC"/>
            </a:solidFill>
          </a:ln>
        </p:spPr>
        <p:txBody>
          <a:bodyPr wrap="square" rtlCol="0">
            <a:spAutoFit/>
          </a:bodyPr>
          <a:lstStyle/>
          <a:p>
            <a:r>
              <a:rPr lang="en-GB">
                <a:latin typeface="D-DIN" panose="020B0504030202030204" pitchFamily="34" charset="0"/>
              </a:rPr>
              <a:t>Autumn Term Menus can be found on the school website. </a:t>
            </a:r>
          </a:p>
        </p:txBody>
      </p:sp>
      <p:pic>
        <p:nvPicPr>
          <p:cNvPr id="8" name="Picture 7">
            <a:extLst>
              <a:ext uri="{FF2B5EF4-FFF2-40B4-BE49-F238E27FC236}">
                <a16:creationId xmlns:a16="http://schemas.microsoft.com/office/drawing/2014/main" id="{37F886D9-5C2D-1A31-1E65-2A7FD21C8946}"/>
              </a:ext>
            </a:extLst>
          </p:cNvPr>
          <p:cNvPicPr>
            <a:picLocks noChangeAspect="1"/>
          </p:cNvPicPr>
          <p:nvPr/>
        </p:nvPicPr>
        <p:blipFill>
          <a:blip r:embed="rId3"/>
          <a:stretch>
            <a:fillRect/>
          </a:stretch>
        </p:blipFill>
        <p:spPr>
          <a:xfrm>
            <a:off x="8157236" y="73847"/>
            <a:ext cx="3805277" cy="121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44BC25D-0D49-F730-4DA8-6FDD84BE04FB}"/>
              </a:ext>
            </a:extLst>
          </p:cNvPr>
          <p:cNvPicPr>
            <a:picLocks noChangeAspect="1"/>
          </p:cNvPicPr>
          <p:nvPr/>
        </p:nvPicPr>
        <p:blipFill>
          <a:blip r:embed="rId4"/>
          <a:stretch>
            <a:fillRect/>
          </a:stretch>
        </p:blipFill>
        <p:spPr>
          <a:xfrm>
            <a:off x="6754087" y="2644523"/>
            <a:ext cx="4368407" cy="3677336"/>
          </a:xfrm>
          <a:prstGeom prst="rect">
            <a:avLst/>
          </a:prstGeom>
        </p:spPr>
      </p:pic>
    </p:spTree>
    <p:extLst>
      <p:ext uri="{BB962C8B-B14F-4D97-AF65-F5344CB8AC3E}">
        <p14:creationId xmlns:p14="http://schemas.microsoft.com/office/powerpoint/2010/main" val="85335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11659953" cy="769441"/>
          </a:xfrm>
          <a:prstGeom prst="rect">
            <a:avLst/>
          </a:prstGeom>
          <a:noFill/>
        </p:spPr>
        <p:txBody>
          <a:bodyPr wrap="square" rtlCol="0">
            <a:spAutoFit/>
          </a:bodyPr>
          <a:lstStyle/>
          <a:p>
            <a:r>
              <a:rPr lang="en-GB" sz="4400">
                <a:latin typeface="D-DIN" panose="020B0504030202030204" pitchFamily="34" charset="0"/>
              </a:rPr>
              <a:t>Key Dates</a:t>
            </a:r>
          </a:p>
        </p:txBody>
      </p:sp>
      <p:sp>
        <p:nvSpPr>
          <p:cNvPr id="3" name="TextBox 2"/>
          <p:cNvSpPr txBox="1"/>
          <p:nvPr/>
        </p:nvSpPr>
        <p:spPr>
          <a:xfrm>
            <a:off x="254300" y="2312860"/>
            <a:ext cx="4912871" cy="1754326"/>
          </a:xfrm>
          <a:prstGeom prst="rect">
            <a:avLst/>
          </a:prstGeom>
          <a:noFill/>
          <a:ln w="38100">
            <a:solidFill>
              <a:schemeClr val="accent5"/>
            </a:solidFill>
          </a:ln>
        </p:spPr>
        <p:txBody>
          <a:bodyPr wrap="square" rtlCol="0">
            <a:spAutoFit/>
          </a:bodyPr>
          <a:lstStyle/>
          <a:p>
            <a:r>
              <a:rPr lang="en-GB">
                <a:latin typeface="D-DIN" panose="020B0504030202030204" pitchFamily="34" charset="0"/>
              </a:rPr>
              <a:t>We will endeavour as much as practically reasonable, to provide you with dates well in advance. Please see our ‘Key Dates for Parents/Carers’ document on </a:t>
            </a:r>
            <a:r>
              <a:rPr lang="en-GB" err="1">
                <a:latin typeface="D-DIN" panose="020B0504030202030204" pitchFamily="34" charset="0"/>
              </a:rPr>
              <a:t>Weduc</a:t>
            </a:r>
            <a:r>
              <a:rPr lang="en-GB">
                <a:latin typeface="D-DIN" panose="020B0504030202030204" pitchFamily="34" charset="0"/>
              </a:rPr>
              <a:t>. Class teachers will give you at least 2 weeks' notice of a planned Educational Visit. </a:t>
            </a:r>
            <a:endParaRPr lang="en-GB"/>
          </a:p>
        </p:txBody>
      </p:sp>
      <p:sp>
        <p:nvSpPr>
          <p:cNvPr id="2" name="TextBox 1"/>
          <p:cNvSpPr txBox="1"/>
          <p:nvPr/>
        </p:nvSpPr>
        <p:spPr>
          <a:xfrm>
            <a:off x="5374580" y="612844"/>
            <a:ext cx="6563120" cy="5632311"/>
          </a:xfrm>
          <a:prstGeom prst="rect">
            <a:avLst/>
          </a:prstGeom>
          <a:noFill/>
          <a:ln w="38100">
            <a:solidFill>
              <a:schemeClr val="accent4"/>
            </a:solidFill>
          </a:ln>
        </p:spPr>
        <p:txBody>
          <a:bodyPr wrap="square" rtlCol="0">
            <a:spAutoFit/>
          </a:bodyPr>
          <a:lstStyle/>
          <a:p>
            <a:r>
              <a:rPr lang="en-GB" b="1"/>
              <a:t>Term Dates: 2026–2027</a:t>
            </a:r>
          </a:p>
          <a:p>
            <a:r>
              <a:rPr lang="en-GB" b="1"/>
              <a:t>Autumn Term  </a:t>
            </a:r>
          </a:p>
          <a:p>
            <a:r>
              <a:rPr lang="en-GB"/>
              <a:t>Thursday 3rd September 2026 to Friday 23 October 2026</a:t>
            </a:r>
          </a:p>
          <a:p>
            <a:r>
              <a:rPr lang="en-GB" b="1"/>
              <a:t>Half-term: Monday 26 October 2026 to Friday 30 October 2026</a:t>
            </a:r>
            <a:endParaRPr lang="en-GB"/>
          </a:p>
          <a:p>
            <a:r>
              <a:rPr lang="en-GB"/>
              <a:t>Monday 2 November 2026 to Friday 18 December 2026</a:t>
            </a:r>
          </a:p>
          <a:p>
            <a:r>
              <a:rPr lang="en-GB" b="1"/>
              <a:t>Spring Term</a:t>
            </a:r>
          </a:p>
          <a:p>
            <a:r>
              <a:rPr lang="en-GB"/>
              <a:t>Tuesday 5 January 2027 to Friday 12 February 2027</a:t>
            </a:r>
          </a:p>
          <a:p>
            <a:r>
              <a:rPr lang="en-GB" b="1"/>
              <a:t>Half-term: Monday 15 February 2027 to Friday 19 February 2027</a:t>
            </a:r>
            <a:endParaRPr lang="en-GB"/>
          </a:p>
          <a:p>
            <a:r>
              <a:rPr lang="en-GB"/>
              <a:t>Monday 22 February 2027 to Wednesday 24 March 2027</a:t>
            </a:r>
          </a:p>
          <a:p>
            <a:r>
              <a:rPr lang="en-GB" b="1"/>
              <a:t>Summer Term</a:t>
            </a:r>
          </a:p>
          <a:p>
            <a:r>
              <a:rPr lang="en-GB"/>
              <a:t>Monday 12 April 2027 to Friday 28 May 2027</a:t>
            </a:r>
          </a:p>
          <a:p>
            <a:r>
              <a:rPr lang="en-GB" b="1" i="1"/>
              <a:t>(the early May bank holiday will be taken on 3 May)</a:t>
            </a:r>
            <a:endParaRPr lang="en-GB"/>
          </a:p>
          <a:p>
            <a:r>
              <a:rPr lang="en-GB" b="1"/>
              <a:t>Half-term: Monday 31 May 2027 to Friday 4 June 2027</a:t>
            </a:r>
            <a:endParaRPr lang="en-GB"/>
          </a:p>
          <a:p>
            <a:r>
              <a:rPr lang="en-GB"/>
              <a:t>Monday 7 June 2027 to Wednesday 21 July 2027</a:t>
            </a:r>
          </a:p>
          <a:p>
            <a:r>
              <a:rPr lang="en-GB" b="1"/>
              <a:t>INSET DAYS</a:t>
            </a:r>
          </a:p>
          <a:p>
            <a:r>
              <a:rPr lang="en-GB"/>
              <a:t>Wednesday 2 September 2026</a:t>
            </a:r>
          </a:p>
          <a:p>
            <a:r>
              <a:rPr lang="en-GB"/>
              <a:t>Friday 27 November 2026</a:t>
            </a:r>
          </a:p>
          <a:p>
            <a:r>
              <a:rPr lang="en-GB"/>
              <a:t>Monday 4 January 2027</a:t>
            </a:r>
          </a:p>
          <a:p>
            <a:r>
              <a:rPr lang="en-GB"/>
              <a:t>Thursday 25 March 2027 </a:t>
            </a:r>
          </a:p>
          <a:p>
            <a:r>
              <a:rPr lang="en-GB"/>
              <a:t>Thursday 22 July 2027 </a:t>
            </a:r>
          </a:p>
        </p:txBody>
      </p:sp>
    </p:spTree>
    <p:extLst>
      <p:ext uri="{BB962C8B-B14F-4D97-AF65-F5344CB8AC3E}">
        <p14:creationId xmlns:p14="http://schemas.microsoft.com/office/powerpoint/2010/main" val="175291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a:t>
            </a:r>
          </a:p>
        </p:txBody>
      </p:sp>
      <p:sp>
        <p:nvSpPr>
          <p:cNvPr id="7" name="TextBox 6"/>
          <p:cNvSpPr txBox="1"/>
          <p:nvPr/>
        </p:nvSpPr>
        <p:spPr>
          <a:xfrm>
            <a:off x="389567" y="910893"/>
            <a:ext cx="5307847" cy="5355312"/>
          </a:xfrm>
          <a:prstGeom prst="rect">
            <a:avLst/>
          </a:prstGeom>
          <a:noFill/>
          <a:ln w="38100">
            <a:solidFill>
              <a:srgbClr val="FF33CC"/>
            </a:solidFill>
          </a:ln>
        </p:spPr>
        <p:txBody>
          <a:bodyPr wrap="square" rtlCol="0">
            <a:spAutoFit/>
          </a:bodyPr>
          <a:lstStyle/>
          <a:p>
            <a:r>
              <a:rPr lang="en-GB"/>
              <a:t>The Brindishe Federation and school website provides all key information needed for parents/carers.</a:t>
            </a:r>
          </a:p>
          <a:p>
            <a:r>
              <a:rPr lang="en-GB"/>
              <a:t>The website includes:</a:t>
            </a:r>
          </a:p>
          <a:p>
            <a:pPr marL="285750" indent="-285750">
              <a:buFont typeface="Arial" panose="020B0604020202020204" pitchFamily="34" charset="0"/>
              <a:buChar char="•"/>
            </a:pPr>
            <a:r>
              <a:rPr lang="en-GB"/>
              <a:t>School Policies, including Attendance, Admissions, Complaints and RSHE</a:t>
            </a:r>
          </a:p>
          <a:p>
            <a:pPr marL="285750" indent="-285750">
              <a:buFont typeface="Arial" panose="020B0604020202020204" pitchFamily="34" charset="0"/>
              <a:buChar char="•"/>
            </a:pPr>
            <a:r>
              <a:rPr lang="en-GB"/>
              <a:t>Meet our Governing Body</a:t>
            </a:r>
          </a:p>
          <a:p>
            <a:pPr marL="285750" indent="-285750">
              <a:buFont typeface="Arial" panose="020B0604020202020204" pitchFamily="34" charset="0"/>
              <a:buChar char="•"/>
            </a:pPr>
            <a:r>
              <a:rPr lang="en-GB"/>
              <a:t>Nourish Termly Menus</a:t>
            </a:r>
          </a:p>
          <a:p>
            <a:pPr marL="285750" indent="-285750">
              <a:buFont typeface="Arial" panose="020B0604020202020204" pitchFamily="34" charset="0"/>
              <a:buChar char="•"/>
            </a:pPr>
            <a:r>
              <a:rPr lang="en-GB"/>
              <a:t>The Brindishe Curriculum and Year Group Overviews</a:t>
            </a:r>
          </a:p>
          <a:p>
            <a:pPr marL="285750" indent="-285750">
              <a:buFont typeface="Arial" panose="020B0604020202020204" pitchFamily="34" charset="0"/>
              <a:buChar char="•"/>
            </a:pPr>
            <a:r>
              <a:rPr lang="en-GB"/>
              <a:t>Data and Performance Measures</a:t>
            </a:r>
          </a:p>
          <a:p>
            <a:pPr marL="285750" indent="-285750">
              <a:buFont typeface="Arial" panose="020B0604020202020204" pitchFamily="34" charset="0"/>
              <a:buChar char="•"/>
            </a:pPr>
            <a:r>
              <a:rPr lang="en-GB"/>
              <a:t>External Reviews – Ofsted</a:t>
            </a:r>
          </a:p>
          <a:p>
            <a:pPr marL="285750" indent="-285750">
              <a:buFont typeface="Arial" panose="020B0604020202020204" pitchFamily="34" charset="0"/>
              <a:buChar char="•"/>
            </a:pPr>
            <a:r>
              <a:rPr lang="en-GB"/>
              <a:t>Typical School Day</a:t>
            </a:r>
          </a:p>
          <a:p>
            <a:pPr marL="285750" indent="-285750">
              <a:buFont typeface="Arial" panose="020B0604020202020204" pitchFamily="34" charset="0"/>
              <a:buChar char="•"/>
            </a:pPr>
            <a:r>
              <a:rPr lang="en-GB"/>
              <a:t>How to support your child at home</a:t>
            </a:r>
          </a:p>
          <a:p>
            <a:pPr marL="285750" indent="-285750">
              <a:buFont typeface="Arial" panose="020B0604020202020204" pitchFamily="34" charset="0"/>
              <a:buChar char="•"/>
            </a:pPr>
            <a:r>
              <a:rPr lang="en-GB"/>
              <a:t>Clubs and Wrap Around Care</a:t>
            </a:r>
          </a:p>
          <a:p>
            <a:pPr marL="285750" indent="-285750">
              <a:buFont typeface="Arial" panose="020B0604020202020204" pitchFamily="34" charset="0"/>
              <a:buChar char="•"/>
            </a:pPr>
            <a:r>
              <a:rPr lang="en-GB"/>
              <a:t>Weekly federation and school newsletters</a:t>
            </a:r>
          </a:p>
          <a:p>
            <a:pPr marL="285750" indent="-285750">
              <a:buFont typeface="Arial" panose="020B0604020202020204" pitchFamily="34" charset="0"/>
              <a:buChar char="•"/>
            </a:pPr>
            <a:r>
              <a:rPr lang="en-GB"/>
              <a:t>Reading</a:t>
            </a:r>
          </a:p>
          <a:p>
            <a:pPr marL="285750" indent="-285750">
              <a:buFont typeface="Arial" panose="020B0604020202020204" pitchFamily="34" charset="0"/>
              <a:buChar char="•"/>
            </a:pPr>
            <a:r>
              <a:rPr lang="en-GB"/>
              <a:t>Equalities &amp; Diversity</a:t>
            </a:r>
          </a:p>
          <a:p>
            <a:pPr marL="285750" indent="-285750">
              <a:buFont typeface="Arial" panose="020B0604020202020204" pitchFamily="34" charset="0"/>
              <a:buChar char="•"/>
            </a:pPr>
            <a:r>
              <a:rPr lang="en-GB"/>
              <a:t>PTAs</a:t>
            </a:r>
          </a:p>
          <a:p>
            <a:pPr marL="285750" indent="-285750">
              <a:buFont typeface="Arial" panose="020B0604020202020204" pitchFamily="34" charset="0"/>
              <a:buChar char="•"/>
            </a:pPr>
            <a:r>
              <a:rPr lang="en-GB"/>
              <a:t> ….. And much more. </a:t>
            </a:r>
          </a:p>
        </p:txBody>
      </p:sp>
      <p:sp>
        <p:nvSpPr>
          <p:cNvPr id="8" name="TextBox 7"/>
          <p:cNvSpPr txBox="1"/>
          <p:nvPr/>
        </p:nvSpPr>
        <p:spPr>
          <a:xfrm>
            <a:off x="5924662" y="910893"/>
            <a:ext cx="5762343" cy="646331"/>
          </a:xfrm>
          <a:prstGeom prst="rect">
            <a:avLst/>
          </a:prstGeom>
          <a:noFill/>
          <a:ln w="38100">
            <a:solidFill>
              <a:schemeClr val="accent5"/>
            </a:solidFill>
          </a:ln>
        </p:spPr>
        <p:txBody>
          <a:bodyPr wrap="square" rtlCol="0">
            <a:spAutoFit/>
          </a:bodyPr>
          <a:lstStyle/>
          <a:p>
            <a:r>
              <a:rPr lang="en-GB"/>
              <a:t>The website also provides a virtual office function – please visit the virtual office for all your daily enquiries and needs. </a:t>
            </a:r>
          </a:p>
        </p:txBody>
      </p:sp>
      <p:pic>
        <p:nvPicPr>
          <p:cNvPr id="9" name="Picture 8"/>
          <p:cNvPicPr>
            <a:picLocks noChangeAspect="1"/>
          </p:cNvPicPr>
          <p:nvPr/>
        </p:nvPicPr>
        <p:blipFill>
          <a:blip r:embed="rId3"/>
          <a:stretch>
            <a:fillRect/>
          </a:stretch>
        </p:blipFill>
        <p:spPr>
          <a:xfrm>
            <a:off x="5924662" y="2021205"/>
            <a:ext cx="6071779" cy="30918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5618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CB96-1FD7-2105-3C30-015FD5BB9AC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EF5EB8E-AA41-0335-606F-A2A3479CFFF3}"/>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6F5BA01B-554D-B02F-50C3-C2C79E15755C}"/>
              </a:ext>
            </a:extLst>
          </p:cNvPr>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 – Class Pages</a:t>
            </a:r>
          </a:p>
        </p:txBody>
      </p:sp>
      <p:pic>
        <p:nvPicPr>
          <p:cNvPr id="10" name="Picture 9">
            <a:extLst>
              <a:ext uri="{FF2B5EF4-FFF2-40B4-BE49-F238E27FC236}">
                <a16:creationId xmlns:a16="http://schemas.microsoft.com/office/drawing/2014/main" id="{9D3FE118-DFD1-9F64-C08B-C59E24E859F6}"/>
              </a:ext>
            </a:extLst>
          </p:cNvPr>
          <p:cNvPicPr>
            <a:picLocks noChangeAspect="1"/>
          </p:cNvPicPr>
          <p:nvPr/>
        </p:nvPicPr>
        <p:blipFill>
          <a:blip r:embed="rId3"/>
          <a:stretch>
            <a:fillRect/>
          </a:stretch>
        </p:blipFill>
        <p:spPr>
          <a:xfrm>
            <a:off x="7449592" y="391990"/>
            <a:ext cx="4488108" cy="2583439"/>
          </a:xfrm>
          <a:prstGeom prst="rect">
            <a:avLst/>
          </a:prstGeom>
        </p:spPr>
      </p:pic>
      <p:sp>
        <p:nvSpPr>
          <p:cNvPr id="11" name="TextBox 10">
            <a:extLst>
              <a:ext uri="{FF2B5EF4-FFF2-40B4-BE49-F238E27FC236}">
                <a16:creationId xmlns:a16="http://schemas.microsoft.com/office/drawing/2014/main" id="{EB2E81C5-AE12-13EB-EB48-AC2A34FEFEFE}"/>
              </a:ext>
            </a:extLst>
          </p:cNvPr>
          <p:cNvSpPr txBox="1"/>
          <p:nvPr/>
        </p:nvSpPr>
        <p:spPr>
          <a:xfrm>
            <a:off x="7627257" y="3164114"/>
            <a:ext cx="4187372" cy="2246769"/>
          </a:xfrm>
          <a:prstGeom prst="rect">
            <a:avLst/>
          </a:prstGeom>
          <a:noFill/>
        </p:spPr>
        <p:txBody>
          <a:bodyPr wrap="square" rtlCol="0">
            <a:spAutoFit/>
          </a:bodyPr>
          <a:lstStyle/>
          <a:p>
            <a:pPr marL="342900" indent="-342900">
              <a:buFont typeface="Arial" panose="020B0604020202020204" pitchFamily="34" charset="0"/>
              <a:buChar char="•"/>
            </a:pPr>
            <a:r>
              <a:rPr lang="en-US" sz="2000">
                <a:latin typeface="D-DIN" panose="020B0504030202030204" pitchFamily="34" charset="0"/>
              </a:rPr>
              <a:t>Curriculum Overviews</a:t>
            </a:r>
          </a:p>
          <a:p>
            <a:pPr marL="342900" indent="-342900">
              <a:buFont typeface="Arial" panose="020B0604020202020204" pitchFamily="34" charset="0"/>
              <a:buChar char="•"/>
            </a:pPr>
            <a:r>
              <a:rPr lang="en-US" sz="2000">
                <a:latin typeface="D-DIN" panose="020B0504030202030204" pitchFamily="34" charset="0"/>
              </a:rPr>
              <a:t>Videos to support learning</a:t>
            </a:r>
          </a:p>
          <a:p>
            <a:pPr marL="342900" indent="-342900">
              <a:buFont typeface="Arial" panose="020B0604020202020204" pitchFamily="34" charset="0"/>
              <a:buChar char="•"/>
            </a:pPr>
            <a:r>
              <a:rPr lang="en-US" sz="2000">
                <a:latin typeface="D-DIN" panose="020B0504030202030204" pitchFamily="34" charset="0"/>
              </a:rPr>
              <a:t>Core Subject Specific Information (Maths and English)</a:t>
            </a:r>
          </a:p>
          <a:p>
            <a:pPr marL="342900" indent="-342900">
              <a:buFont typeface="Arial" panose="020B0604020202020204" pitchFamily="34" charset="0"/>
              <a:buChar char="•"/>
            </a:pPr>
            <a:r>
              <a:rPr lang="en-US" sz="2000">
                <a:latin typeface="D-DIN" panose="020B0504030202030204" pitchFamily="34" charset="0"/>
              </a:rPr>
              <a:t>Spelling Lists</a:t>
            </a:r>
          </a:p>
          <a:p>
            <a:pPr marL="342900" indent="-342900">
              <a:buFont typeface="Arial" panose="020B0604020202020204" pitchFamily="34" charset="0"/>
              <a:buChar char="•"/>
            </a:pPr>
            <a:r>
              <a:rPr lang="en-US" sz="2000">
                <a:latin typeface="D-DIN" panose="020B0504030202030204" pitchFamily="34" charset="0"/>
              </a:rPr>
              <a:t>Teaching Teams</a:t>
            </a:r>
          </a:p>
          <a:p>
            <a:pPr marL="342900" indent="-342900">
              <a:buFont typeface="Arial" panose="020B0604020202020204" pitchFamily="34" charset="0"/>
              <a:buChar char="•"/>
            </a:pPr>
            <a:r>
              <a:rPr lang="en-US" sz="2000">
                <a:latin typeface="D-DIN" panose="020B0504030202030204" pitchFamily="34" charset="0"/>
              </a:rPr>
              <a:t>Newsletters</a:t>
            </a:r>
            <a:endParaRPr lang="en-GB" sz="2000">
              <a:latin typeface="D-DIN" panose="020B0504030202030204" pitchFamily="34" charset="0"/>
            </a:endParaRPr>
          </a:p>
        </p:txBody>
      </p:sp>
      <p:pic>
        <p:nvPicPr>
          <p:cNvPr id="4" name="Picture 3">
            <a:extLst>
              <a:ext uri="{FF2B5EF4-FFF2-40B4-BE49-F238E27FC236}">
                <a16:creationId xmlns:a16="http://schemas.microsoft.com/office/drawing/2014/main" id="{0E5A2AED-2725-EDC9-56CD-90EBFE30C6E8}"/>
              </a:ext>
            </a:extLst>
          </p:cNvPr>
          <p:cNvPicPr>
            <a:picLocks noChangeAspect="1"/>
          </p:cNvPicPr>
          <p:nvPr/>
        </p:nvPicPr>
        <p:blipFill>
          <a:blip r:embed="rId4"/>
          <a:stretch>
            <a:fillRect/>
          </a:stretch>
        </p:blipFill>
        <p:spPr>
          <a:xfrm>
            <a:off x="448235" y="2233686"/>
            <a:ext cx="6096001" cy="2959543"/>
          </a:xfrm>
          <a:prstGeom prst="rect">
            <a:avLst/>
          </a:prstGeom>
        </p:spPr>
      </p:pic>
    </p:spTree>
    <p:extLst>
      <p:ext uri="{BB962C8B-B14F-4D97-AF65-F5344CB8AC3E}">
        <p14:creationId xmlns:p14="http://schemas.microsoft.com/office/powerpoint/2010/main" val="2287131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71113"/>
            <a:ext cx="11659953" cy="769441"/>
          </a:xfrm>
          <a:prstGeom prst="rect">
            <a:avLst/>
          </a:prstGeom>
          <a:noFill/>
        </p:spPr>
        <p:txBody>
          <a:bodyPr wrap="square" rtlCol="0">
            <a:spAutoFit/>
          </a:bodyPr>
          <a:lstStyle/>
          <a:p>
            <a:r>
              <a:rPr lang="en-GB" sz="4400">
                <a:latin typeface="D-DIN" panose="020B0504030202030204" pitchFamily="34" charset="0"/>
              </a:rPr>
              <a:t>Year 1 Phonics Screening Check </a:t>
            </a:r>
          </a:p>
        </p:txBody>
      </p:sp>
      <p:sp>
        <p:nvSpPr>
          <p:cNvPr id="7" name="TextBox 6"/>
          <p:cNvSpPr txBox="1"/>
          <p:nvPr/>
        </p:nvSpPr>
        <p:spPr>
          <a:xfrm>
            <a:off x="162319" y="820815"/>
            <a:ext cx="11697828" cy="5632311"/>
          </a:xfrm>
          <a:prstGeom prst="rect">
            <a:avLst/>
          </a:prstGeom>
          <a:noFill/>
          <a:ln w="38100">
            <a:solidFill>
              <a:srgbClr val="FF33CC"/>
            </a:solidFill>
          </a:ln>
        </p:spPr>
        <p:txBody>
          <a:bodyPr wrap="square" rtlCol="0">
            <a:spAutoFit/>
          </a:bodyPr>
          <a:lstStyle/>
          <a:p>
            <a:r>
              <a:rPr lang="en-GB">
                <a:latin typeface="D-DIN" panose="020B0504030202030204" pitchFamily="34" charset="0"/>
              </a:rPr>
              <a:t>The Year 1 phonics screening check is not a formal test, but a way for teachers to ensure that children are making sufficient progress with their phonics skills to read words and that they are on track to become fluent readers who can enjoy reading for pleasure and for learning.</a:t>
            </a:r>
          </a:p>
          <a:p>
            <a:endParaRPr lang="en-GB">
              <a:latin typeface="D-DIN" panose="020B0504030202030204" pitchFamily="34" charset="0"/>
            </a:endParaRPr>
          </a:p>
          <a:p>
            <a:r>
              <a:rPr lang="en-GB">
                <a:latin typeface="D-DIN" panose="020B0504030202030204" pitchFamily="34" charset="0"/>
              </a:rPr>
              <a:t>It is taken individually by all children in Year 1 in England, and is usually taken in June. It is designed to give teachers and parents/carers information on how your child is progressing in phonics. It will help to identify whether your child needs additional support at this stage so that they do not fall behind in this vital early reading skill.</a:t>
            </a:r>
          </a:p>
          <a:p>
            <a:endParaRPr lang="en-GB">
              <a:latin typeface="D-DIN" panose="020B0504030202030204" pitchFamily="34" charset="0"/>
            </a:endParaRPr>
          </a:p>
          <a:p>
            <a:pPr fontAlgn="base"/>
            <a:r>
              <a:rPr lang="en-GB">
                <a:latin typeface="D-DIN" panose="020B0504030202030204" pitchFamily="34" charset="0"/>
              </a:rPr>
              <a:t>It checks that your child can:</a:t>
            </a:r>
          </a:p>
          <a:p>
            <a:pPr fontAlgn="base"/>
            <a:r>
              <a:rPr lang="en-GB">
                <a:latin typeface="D-DIN" panose="020B0504030202030204" pitchFamily="34" charset="0"/>
              </a:rPr>
              <a:t>Sound out and blend graphemes in order to read simple words.</a:t>
            </a:r>
          </a:p>
          <a:p>
            <a:pPr fontAlgn="base"/>
            <a:r>
              <a:rPr lang="en-GB">
                <a:latin typeface="D-DIN" panose="020B0504030202030204" pitchFamily="34" charset="0"/>
              </a:rPr>
              <a:t>Read phonically decodable one-syllable and two-syllable words, e.g. cat, sand, windmill.</a:t>
            </a:r>
          </a:p>
          <a:p>
            <a:pPr fontAlgn="base"/>
            <a:r>
              <a:rPr lang="en-GB">
                <a:latin typeface="D-DIN" panose="020B0504030202030204" pitchFamily="34" charset="0"/>
              </a:rPr>
              <a:t>Read a selection of nonsense words which are referred to as pseudo words.</a:t>
            </a:r>
          </a:p>
          <a:p>
            <a:pPr fontAlgn="base"/>
            <a:endParaRPr lang="en-GB">
              <a:latin typeface="D-DIN" panose="020B0504030202030204" pitchFamily="34" charset="0"/>
            </a:endParaRPr>
          </a:p>
          <a:p>
            <a:pPr fontAlgn="base"/>
            <a:r>
              <a:rPr lang="en-GB">
                <a:latin typeface="D-DIN" panose="020B0504030202030204" pitchFamily="34" charset="0"/>
              </a:rPr>
              <a:t>The check is not about passing or failing but checking appropriate progress is being made. If children do not reach the required standard, then the teacher will be in touch to discuss plans and offer additional, tailored support to ensure that your child can catch up. Children progress at different speeds so not reaching the threshold score does not necessarily mean there is a serious problem. Your child will re-sit the check the following summer term.</a:t>
            </a:r>
          </a:p>
          <a:p>
            <a:pPr fontAlgn="base"/>
            <a:endParaRPr lang="en-GB">
              <a:latin typeface="D-DIN" panose="020B0504030202030204" pitchFamily="34" charset="0"/>
            </a:endParaRPr>
          </a:p>
          <a:p>
            <a:pPr fontAlgn="base"/>
            <a:r>
              <a:rPr lang="en-GB" i="1">
                <a:latin typeface="D-DIN" panose="020B0504030202030204" pitchFamily="34" charset="0"/>
              </a:rPr>
              <a:t>For the last few years, the threshold mark (or pass standard) set by the government has been 32 correct answers out of 40.</a:t>
            </a:r>
            <a:endParaRPr lang="en-GB">
              <a:latin typeface="D-DIN" panose="020B0504030202030204" pitchFamily="34" charset="0"/>
            </a:endParaRPr>
          </a:p>
        </p:txBody>
      </p:sp>
    </p:spTree>
    <p:extLst>
      <p:ext uri="{BB962C8B-B14F-4D97-AF65-F5344CB8AC3E}">
        <p14:creationId xmlns:p14="http://schemas.microsoft.com/office/powerpoint/2010/main" val="2021450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B4946-8025-07F3-7582-21280A5EF42F}"/>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End of Year Expectations </a:t>
            </a:r>
          </a:p>
        </p:txBody>
      </p:sp>
      <p:sp>
        <p:nvSpPr>
          <p:cNvPr id="3" name="Footer Placeholder 2">
            <a:extLst>
              <a:ext uri="{FF2B5EF4-FFF2-40B4-BE49-F238E27FC236}">
                <a16:creationId xmlns:a16="http://schemas.microsoft.com/office/drawing/2014/main" id="{7746ABFC-7A96-D442-4DB4-0EF37C9E666F}"/>
              </a:ext>
            </a:extLst>
          </p:cNvPr>
          <p:cNvSpPr>
            <a:spLocks noGrp="1"/>
          </p:cNvSpPr>
          <p:nvPr>
            <p:ph type="ftr" sz="quarter" idx="11"/>
          </p:nvPr>
        </p:nvSpPr>
        <p:spPr/>
        <p:txBody>
          <a:bodyPr/>
          <a:lstStyle/>
          <a:p>
            <a:r>
              <a:rPr lang="en-GB"/>
              <a:t>.</a:t>
            </a:r>
          </a:p>
        </p:txBody>
      </p:sp>
      <p:sp>
        <p:nvSpPr>
          <p:cNvPr id="8" name="TextBox 7">
            <a:extLst>
              <a:ext uri="{FF2B5EF4-FFF2-40B4-BE49-F238E27FC236}">
                <a16:creationId xmlns:a16="http://schemas.microsoft.com/office/drawing/2014/main" id="{D3BD6287-FD7E-EB95-D1DF-3935A1AE87EB}"/>
              </a:ext>
            </a:extLst>
          </p:cNvPr>
          <p:cNvSpPr txBox="1"/>
          <p:nvPr/>
        </p:nvSpPr>
        <p:spPr>
          <a:xfrm>
            <a:off x="4311726" y="1462088"/>
            <a:ext cx="2960342" cy="3970318"/>
          </a:xfrm>
          <a:prstGeom prst="rect">
            <a:avLst/>
          </a:prstGeom>
          <a:noFill/>
          <a:ln w="34925">
            <a:solidFill>
              <a:srgbClr val="FF33CC"/>
            </a:solidFill>
          </a:ln>
        </p:spPr>
        <p:txBody>
          <a:bodyPr wrap="square" rtlCol="0">
            <a:spAutoFit/>
          </a:bodyPr>
          <a:lstStyle/>
          <a:p>
            <a:pPr algn="ctr"/>
            <a:r>
              <a:rPr lang="en-GB">
                <a:latin typeface="D-DIN" panose="020B0504030202030204" pitchFamily="34" charset="0"/>
              </a:rPr>
              <a:t>Overwhelming response and feedback from parent/carer survey indicated a want and need for clearer end of year expectations for your children. </a:t>
            </a:r>
          </a:p>
          <a:p>
            <a:pPr algn="ctr"/>
            <a:endParaRPr lang="en-GB">
              <a:latin typeface="D-DIN" panose="020B0504030202030204" pitchFamily="34" charset="0"/>
            </a:endParaRPr>
          </a:p>
          <a:p>
            <a:pPr algn="ctr"/>
            <a:r>
              <a:rPr lang="en-GB">
                <a:latin typeface="D-DIN" panose="020B0504030202030204" pitchFamily="34" charset="0"/>
              </a:rPr>
              <a:t>Today, all families will receive the ‘End of Year Expectations’ booklet. We hope this will support you in knowing where how your child is progressing and how to support at home. </a:t>
            </a:r>
          </a:p>
        </p:txBody>
      </p:sp>
      <p:pic>
        <p:nvPicPr>
          <p:cNvPr id="10" name="Picture 9">
            <a:extLst>
              <a:ext uri="{FF2B5EF4-FFF2-40B4-BE49-F238E27FC236}">
                <a16:creationId xmlns:a16="http://schemas.microsoft.com/office/drawing/2014/main" id="{0AA759C6-B39F-053A-5D08-771BA24DA591}"/>
              </a:ext>
            </a:extLst>
          </p:cNvPr>
          <p:cNvPicPr>
            <a:picLocks noChangeAspect="1"/>
          </p:cNvPicPr>
          <p:nvPr/>
        </p:nvPicPr>
        <p:blipFill>
          <a:blip r:embed="rId2"/>
          <a:stretch>
            <a:fillRect/>
          </a:stretch>
        </p:blipFill>
        <p:spPr>
          <a:xfrm>
            <a:off x="7582618" y="136525"/>
            <a:ext cx="4405391" cy="3762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D65FDDF9-6182-1F79-1667-3D1C4D0CDA62}"/>
              </a:ext>
            </a:extLst>
          </p:cNvPr>
          <p:cNvPicPr>
            <a:picLocks noChangeAspect="1"/>
          </p:cNvPicPr>
          <p:nvPr/>
        </p:nvPicPr>
        <p:blipFill>
          <a:blip r:embed="rId3"/>
          <a:stretch>
            <a:fillRect/>
          </a:stretch>
        </p:blipFill>
        <p:spPr>
          <a:xfrm>
            <a:off x="592889" y="1680866"/>
            <a:ext cx="2875387" cy="4349363"/>
          </a:xfrm>
          <a:prstGeom prst="rect">
            <a:avLst/>
          </a:prstGeom>
        </p:spPr>
      </p:pic>
    </p:spTree>
    <p:extLst>
      <p:ext uri="{BB962C8B-B14F-4D97-AF65-F5344CB8AC3E}">
        <p14:creationId xmlns:p14="http://schemas.microsoft.com/office/powerpoint/2010/main" val="512770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1CAFA-AEA4-63DA-B164-5C60989FA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F52BC-86A6-90FD-B080-D91778E5B5F8}"/>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How can school and home collaborate and work together?</a:t>
            </a:r>
          </a:p>
        </p:txBody>
      </p:sp>
      <p:sp>
        <p:nvSpPr>
          <p:cNvPr id="3" name="Footer Placeholder 2">
            <a:extLst>
              <a:ext uri="{FF2B5EF4-FFF2-40B4-BE49-F238E27FC236}">
                <a16:creationId xmlns:a16="http://schemas.microsoft.com/office/drawing/2014/main" id="{A4880CFE-CA22-AD76-65BD-92120015896A}"/>
              </a:ext>
            </a:extLst>
          </p:cNvPr>
          <p:cNvSpPr>
            <a:spLocks noGrp="1"/>
          </p:cNvSpPr>
          <p:nvPr>
            <p:ph type="ftr" sz="quarter" idx="11"/>
          </p:nvPr>
        </p:nvSpPr>
        <p:spPr/>
        <p:txBody>
          <a:bodyPr/>
          <a:lstStyle/>
          <a:p>
            <a:r>
              <a:rPr lang="en-GB"/>
              <a:t>.</a:t>
            </a:r>
          </a:p>
        </p:txBody>
      </p:sp>
      <p:sp>
        <p:nvSpPr>
          <p:cNvPr id="4" name="TextBox 3">
            <a:extLst>
              <a:ext uri="{FF2B5EF4-FFF2-40B4-BE49-F238E27FC236}">
                <a16:creationId xmlns:a16="http://schemas.microsoft.com/office/drawing/2014/main" id="{9BE12754-874A-7529-F78D-6DC935533757}"/>
              </a:ext>
            </a:extLst>
          </p:cNvPr>
          <p:cNvSpPr txBox="1"/>
          <p:nvPr/>
        </p:nvSpPr>
        <p:spPr>
          <a:xfrm>
            <a:off x="223157" y="1462088"/>
            <a:ext cx="8102067" cy="646331"/>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Join our PTA – Brindishe Friends Group – Over £20,000 raised last year which contributed to the hall acoustics and will fund the OPAL Playground initiative. </a:t>
            </a:r>
            <a:endParaRPr lang="en-GB" dirty="0"/>
          </a:p>
        </p:txBody>
      </p:sp>
      <p:sp>
        <p:nvSpPr>
          <p:cNvPr id="10" name="TextBox 9">
            <a:extLst>
              <a:ext uri="{FF2B5EF4-FFF2-40B4-BE49-F238E27FC236}">
                <a16:creationId xmlns:a16="http://schemas.microsoft.com/office/drawing/2014/main" id="{26C7B681-6BBC-EC75-9516-25D78D7D9B83}"/>
              </a:ext>
            </a:extLst>
          </p:cNvPr>
          <p:cNvSpPr txBox="1"/>
          <p:nvPr/>
        </p:nvSpPr>
        <p:spPr>
          <a:xfrm>
            <a:off x="223155" y="2304849"/>
            <a:ext cx="8102067" cy="646331"/>
          </a:xfrm>
          <a:prstGeom prst="rect">
            <a:avLst/>
          </a:prstGeom>
          <a:ln w="38100">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Trips and Visitors can be paid for online via Arbor – </a:t>
            </a:r>
            <a:r>
              <a:rPr lang="en-US" b="1" i="1"/>
              <a:t>without your contributions trips and enrichment opportunities cannot go ahead. </a:t>
            </a:r>
            <a:endParaRPr lang="en-GB" b="1" i="1"/>
          </a:p>
        </p:txBody>
      </p:sp>
      <p:sp>
        <p:nvSpPr>
          <p:cNvPr id="11" name="TextBox 10">
            <a:extLst>
              <a:ext uri="{FF2B5EF4-FFF2-40B4-BE49-F238E27FC236}">
                <a16:creationId xmlns:a16="http://schemas.microsoft.com/office/drawing/2014/main" id="{EC0650DE-B6DF-2FCC-21A2-41CA1375F5F6}"/>
              </a:ext>
            </a:extLst>
          </p:cNvPr>
          <p:cNvSpPr txBox="1"/>
          <p:nvPr/>
        </p:nvSpPr>
        <p:spPr>
          <a:xfrm>
            <a:off x="223155" y="3147611"/>
            <a:ext cx="8102067" cy="923330"/>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We strive to communicate with you as much as possible and in a timely manner. Please remember that communication channels are via info-BM@brindisheschools.org.</a:t>
            </a:r>
            <a:endParaRPr lang="en-GB" dirty="0"/>
          </a:p>
        </p:txBody>
      </p:sp>
      <p:sp>
        <p:nvSpPr>
          <p:cNvPr id="12" name="TextBox 11">
            <a:extLst>
              <a:ext uri="{FF2B5EF4-FFF2-40B4-BE49-F238E27FC236}">
                <a16:creationId xmlns:a16="http://schemas.microsoft.com/office/drawing/2014/main" id="{EBC9E603-279A-0F92-A487-F290173F4A5A}"/>
              </a:ext>
            </a:extLst>
          </p:cNvPr>
          <p:cNvSpPr txBox="1"/>
          <p:nvPr/>
        </p:nvSpPr>
        <p:spPr>
          <a:xfrm>
            <a:off x="223156" y="4381100"/>
            <a:ext cx="8102067" cy="646331"/>
          </a:xfrm>
          <a:prstGeom prst="rect">
            <a:avLst/>
          </a:prstGeom>
          <a:ln w="38100">
            <a:solidFill>
              <a:srgbClr val="00B0F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Engage with Arbor and the school website as much as possible, especially when paying for clubs, trips and music. </a:t>
            </a:r>
            <a:endParaRPr lang="en-GB" dirty="0"/>
          </a:p>
        </p:txBody>
      </p:sp>
      <p:pic>
        <p:nvPicPr>
          <p:cNvPr id="6" name="Picture 5">
            <a:extLst>
              <a:ext uri="{FF2B5EF4-FFF2-40B4-BE49-F238E27FC236}">
                <a16:creationId xmlns:a16="http://schemas.microsoft.com/office/drawing/2014/main" id="{B1C5AC58-3BE9-9A45-35DD-B9CEC5A0DD79}"/>
              </a:ext>
            </a:extLst>
          </p:cNvPr>
          <p:cNvPicPr>
            <a:picLocks noChangeAspect="1"/>
          </p:cNvPicPr>
          <p:nvPr/>
        </p:nvPicPr>
        <p:blipFill>
          <a:blip r:embed="rId2"/>
          <a:stretch>
            <a:fillRect/>
          </a:stretch>
        </p:blipFill>
        <p:spPr>
          <a:xfrm>
            <a:off x="8575711" y="908424"/>
            <a:ext cx="3197936" cy="3691131"/>
          </a:xfrm>
          <a:prstGeom prst="rect">
            <a:avLst/>
          </a:prstGeom>
        </p:spPr>
      </p:pic>
    </p:spTree>
    <p:extLst>
      <p:ext uri="{BB962C8B-B14F-4D97-AF65-F5344CB8AC3E}">
        <p14:creationId xmlns:p14="http://schemas.microsoft.com/office/powerpoint/2010/main" val="1349339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p:txBody>
          <a:bodyPr/>
          <a:lstStyle/>
          <a:p>
            <a:r>
              <a:rPr lang="en-GB"/>
              <a:t>MEET THE YEAR GROUP TEAM</a:t>
            </a:r>
          </a:p>
        </p:txBody>
      </p:sp>
    </p:spTree>
    <p:extLst>
      <p:ext uri="{BB962C8B-B14F-4D97-AF65-F5344CB8AC3E}">
        <p14:creationId xmlns:p14="http://schemas.microsoft.com/office/powerpoint/2010/main" val="1894863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Meet the Team </a:t>
            </a:r>
          </a:p>
        </p:txBody>
      </p:sp>
      <p:sp>
        <p:nvSpPr>
          <p:cNvPr id="7" name="TextBox 6"/>
          <p:cNvSpPr txBox="1"/>
          <p:nvPr/>
        </p:nvSpPr>
        <p:spPr>
          <a:xfrm>
            <a:off x="389567" y="910893"/>
            <a:ext cx="11562561" cy="6124754"/>
          </a:xfrm>
          <a:prstGeom prst="rect">
            <a:avLst/>
          </a:prstGeom>
          <a:noFill/>
          <a:ln w="38100">
            <a:solidFill>
              <a:srgbClr val="FF33CC"/>
            </a:solidFill>
          </a:ln>
        </p:spPr>
        <p:txBody>
          <a:bodyPr wrap="square" rtlCol="0">
            <a:spAutoFit/>
          </a:bodyPr>
          <a:lstStyle/>
          <a:p>
            <a:r>
              <a:rPr lang="en-GB" sz="2000" dirty="0"/>
              <a:t>Teachers:</a:t>
            </a:r>
          </a:p>
          <a:p>
            <a:r>
              <a:rPr lang="en-GB" sz="2000" b="1" dirty="0"/>
              <a:t>Goldsworthy- Miss McMillan</a:t>
            </a:r>
          </a:p>
          <a:p>
            <a:r>
              <a:rPr lang="en-GB" sz="2000" b="1" dirty="0"/>
              <a:t> </a:t>
            </a:r>
          </a:p>
          <a:p>
            <a:r>
              <a:rPr lang="en-GB" sz="2000" b="1" dirty="0"/>
              <a:t>Kusama- Ms Karim (Tuesday, Wednesday Thursday) and Miss Ashman (Monday - Friday)</a:t>
            </a:r>
          </a:p>
          <a:p>
            <a:endParaRPr lang="en-GB" sz="2000" dirty="0"/>
          </a:p>
          <a:p>
            <a:endParaRPr lang="en-GB" sz="2000" dirty="0"/>
          </a:p>
          <a:p>
            <a:endParaRPr lang="en-GB" sz="2000" dirty="0"/>
          </a:p>
          <a:p>
            <a:endParaRPr lang="en-GB" sz="2000" dirty="0"/>
          </a:p>
          <a:p>
            <a:r>
              <a:rPr lang="en-GB" sz="2000" dirty="0"/>
              <a:t>Teaching Assistants: </a:t>
            </a:r>
          </a:p>
          <a:p>
            <a:r>
              <a:rPr lang="en-GB" sz="2000" b="1" dirty="0"/>
              <a:t>Goldsworthy- Mrs Young</a:t>
            </a:r>
          </a:p>
          <a:p>
            <a:endParaRPr lang="en-GB" sz="2000" b="1" dirty="0"/>
          </a:p>
          <a:p>
            <a:r>
              <a:rPr lang="en-GB" sz="2000" b="1" dirty="0"/>
              <a:t>Kusama- Mr Jones</a:t>
            </a:r>
          </a:p>
          <a:p>
            <a:endParaRPr lang="en-GB" sz="2000" b="1" dirty="0"/>
          </a:p>
          <a:p>
            <a:endParaRPr lang="en-GB" sz="2000" i="1" dirty="0">
              <a:solidFill>
                <a:srgbClr val="FF0000"/>
              </a:solidFill>
            </a:endParaRPr>
          </a:p>
          <a:p>
            <a:r>
              <a:rPr lang="en-GB" sz="2000" dirty="0"/>
              <a:t>PPA Cover:</a:t>
            </a:r>
          </a:p>
          <a:p>
            <a:r>
              <a:rPr lang="en-GB" sz="2000" b="1" dirty="0"/>
              <a:t>Goldsworthy- Miss Cooke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057399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Yearly Overview</a:t>
            </a:r>
          </a:p>
        </p:txBody>
      </p:sp>
      <p:pic>
        <p:nvPicPr>
          <p:cNvPr id="4" name="Picture 3">
            <a:extLst>
              <a:ext uri="{FF2B5EF4-FFF2-40B4-BE49-F238E27FC236}">
                <a16:creationId xmlns:a16="http://schemas.microsoft.com/office/drawing/2014/main" id="{C9A535DF-05D0-3E93-56BB-E9E2C4D6A614}"/>
              </a:ext>
            </a:extLst>
          </p:cNvPr>
          <p:cNvPicPr>
            <a:picLocks noChangeAspect="1"/>
          </p:cNvPicPr>
          <p:nvPr/>
        </p:nvPicPr>
        <p:blipFill>
          <a:blip r:embed="rId3"/>
          <a:stretch>
            <a:fillRect/>
          </a:stretch>
        </p:blipFill>
        <p:spPr>
          <a:xfrm>
            <a:off x="1071483" y="910893"/>
            <a:ext cx="9237290" cy="5563368"/>
          </a:xfrm>
          <a:prstGeom prst="rect">
            <a:avLst/>
          </a:prstGeom>
        </p:spPr>
      </p:pic>
    </p:spTree>
    <p:extLst>
      <p:ext uri="{BB962C8B-B14F-4D97-AF65-F5344CB8AC3E}">
        <p14:creationId xmlns:p14="http://schemas.microsoft.com/office/powerpoint/2010/main" val="3908167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Autumn Term Overview</a:t>
            </a:r>
          </a:p>
        </p:txBody>
      </p:sp>
      <p:sp>
        <p:nvSpPr>
          <p:cNvPr id="2" name="TextBox 1"/>
          <p:cNvSpPr txBox="1"/>
          <p:nvPr/>
        </p:nvSpPr>
        <p:spPr>
          <a:xfrm>
            <a:off x="398932" y="684229"/>
            <a:ext cx="10602594" cy="6247864"/>
          </a:xfrm>
          <a:prstGeom prst="rect">
            <a:avLst/>
          </a:prstGeom>
          <a:noFill/>
        </p:spPr>
        <p:txBody>
          <a:bodyPr wrap="square" lIns="91440" tIns="45720" rIns="91440" bIns="45720" rtlCol="0" anchor="t">
            <a:spAutoFit/>
          </a:bodyPr>
          <a:lstStyle/>
          <a:p>
            <a:endParaRPr lang="en-GB" sz="1600" dirty="0"/>
          </a:p>
          <a:p>
            <a:r>
              <a:rPr lang="en-GB" sz="1600" b="1" i="1" dirty="0"/>
              <a:t>English</a:t>
            </a:r>
            <a:r>
              <a:rPr lang="en-GB" sz="1600" dirty="0"/>
              <a:t>:</a:t>
            </a:r>
            <a:r>
              <a:rPr lang="en-US" sz="1600" dirty="0"/>
              <a:t>We will be focusing on our letter formation and using our phonics to help us write words. To practice these skills we will have lots of opportunity to write labels and captions to describe the learning we are doing in the classroom . </a:t>
            </a:r>
            <a:endParaRPr lang="en-US" sz="1600" dirty="0">
              <a:ea typeface="Calibri"/>
              <a:cs typeface="Calibri"/>
            </a:endParaRPr>
          </a:p>
          <a:p>
            <a:endParaRPr lang="en-GB" sz="1600" dirty="0"/>
          </a:p>
          <a:p>
            <a:r>
              <a:rPr lang="en-GB" sz="1600" b="1" i="1" dirty="0"/>
              <a:t>Maths</a:t>
            </a:r>
            <a:r>
              <a:rPr lang="en-GB" sz="1600" dirty="0"/>
              <a:t>: We will be counting, sorting and ordering numbers. We will also look at how numbers are organised using a number line. We will be learning about fact families (e.g. all the ways to make 8) and learning our number bonds to 10. </a:t>
            </a:r>
            <a:endParaRPr lang="en-GB" sz="1600" dirty="0">
              <a:ea typeface="Calibri"/>
              <a:cs typeface="Calibri"/>
            </a:endParaRPr>
          </a:p>
          <a:p>
            <a:endParaRPr lang="en-GB" sz="1600" dirty="0"/>
          </a:p>
          <a:p>
            <a:r>
              <a:rPr lang="en-GB" sz="1600" b="1" i="1" dirty="0"/>
              <a:t>Science</a:t>
            </a:r>
            <a:r>
              <a:rPr lang="en-GB" sz="1600" dirty="0"/>
              <a:t>: We will be learning about seasonal change through observing, classifying and describing. This will include looking at leaves, plants and the weather to identify signs of Autumn. </a:t>
            </a:r>
            <a:endParaRPr lang="en-GB" sz="1600" dirty="0">
              <a:ea typeface="Calibri"/>
              <a:cs typeface="Calibri"/>
            </a:endParaRPr>
          </a:p>
          <a:p>
            <a:endParaRPr lang="en-GB" sz="1600" dirty="0"/>
          </a:p>
          <a:p>
            <a:r>
              <a:rPr lang="en-GB" sz="1600" b="1" i="1" dirty="0"/>
              <a:t>Geography</a:t>
            </a:r>
            <a:r>
              <a:rPr lang="en-GB" sz="1600" dirty="0"/>
              <a:t>: We will be learning about where we live and where we go to school. We will also be finding out about the human and physical features of geography in our area.</a:t>
            </a:r>
            <a:endParaRPr lang="en-GB" sz="1600" dirty="0">
              <a:ea typeface="Calibri"/>
              <a:cs typeface="Calibri"/>
            </a:endParaRPr>
          </a:p>
          <a:p>
            <a:endParaRPr lang="en-GB" sz="1600" dirty="0"/>
          </a:p>
          <a:p>
            <a:r>
              <a:rPr lang="en-GB" sz="1600" b="1" i="1" dirty="0"/>
              <a:t>Art</a:t>
            </a:r>
            <a:r>
              <a:rPr lang="en-GB" sz="1600" dirty="0"/>
              <a:t>: Our theme is ‘Spirals. With a focus on drawing, collage and mark making. </a:t>
            </a:r>
            <a:endParaRPr lang="en-GB" sz="1600" dirty="0">
              <a:ea typeface="Calibri"/>
              <a:cs typeface="Calibri"/>
            </a:endParaRPr>
          </a:p>
          <a:p>
            <a:endParaRPr lang="en-GB" sz="1600" dirty="0"/>
          </a:p>
          <a:p>
            <a:r>
              <a:rPr lang="en-GB" sz="1600" b="1" i="1" dirty="0"/>
              <a:t>Music</a:t>
            </a:r>
            <a:r>
              <a:rPr lang="en-GB" sz="1600" dirty="0"/>
              <a:t>: Our unit of work is called ‘Hey You!’, with a focus on old– school hip-hop. We will learn how to use our voices expressively and use instruments to perform a piece of music.</a:t>
            </a:r>
            <a:endParaRPr lang="en-GB" sz="1600" dirty="0">
              <a:ea typeface="Calibri"/>
              <a:cs typeface="Calibri"/>
            </a:endParaRPr>
          </a:p>
          <a:p>
            <a:endParaRPr lang="en-GB" sz="1600" dirty="0"/>
          </a:p>
          <a:p>
            <a:r>
              <a:rPr lang="en-GB" sz="1600" b="1" i="1" dirty="0"/>
              <a:t>PE</a:t>
            </a:r>
            <a:r>
              <a:rPr lang="en-GB" sz="1600" dirty="0"/>
              <a:t>: This half term we will be focusing on target and team building games. </a:t>
            </a:r>
            <a:endParaRPr lang="en-GB" sz="1600" dirty="0">
              <a:ea typeface="Calibri"/>
              <a:cs typeface="Calibri"/>
            </a:endParaRPr>
          </a:p>
          <a:p>
            <a:endParaRPr lang="en-GB" sz="1600" dirty="0"/>
          </a:p>
          <a:p>
            <a:r>
              <a:rPr lang="en-GB" sz="1600" b="1" i="1" dirty="0"/>
              <a:t>PSHME</a:t>
            </a:r>
            <a:r>
              <a:rPr lang="en-GB" sz="1600" dirty="0"/>
              <a:t>: Focusing on friendships. This will include focusing on being kind, inclusive and resolving low level disagreements.</a:t>
            </a:r>
            <a:endParaRPr lang="en-GB" sz="1600" dirty="0">
              <a:ea typeface="Calibri"/>
              <a:cs typeface="Calibri"/>
            </a:endParaRPr>
          </a:p>
          <a:p>
            <a:endParaRPr lang="en-GB" sz="1600" b="1" i="1" dirty="0"/>
          </a:p>
          <a:p>
            <a:r>
              <a:rPr lang="en-GB" sz="1600" b="1" i="1" dirty="0"/>
              <a:t>RE</a:t>
            </a:r>
            <a:r>
              <a:rPr lang="en-GB" sz="1600" dirty="0"/>
              <a:t>: We will be learning about ‘The Natural World’ and how important this is to Christianity, Islam and Judaism.</a:t>
            </a:r>
            <a:endParaRPr lang="en-GB" sz="1600" dirty="0">
              <a:ea typeface="Calibri"/>
              <a:cs typeface="Calibri"/>
            </a:endParaRPr>
          </a:p>
          <a:p>
            <a:endParaRPr lang="en-GB" sz="1600" dirty="0"/>
          </a:p>
          <a:p>
            <a:endParaRPr lang="en-GB" sz="1600" i="1" dirty="0">
              <a:solidFill>
                <a:srgbClr val="FF0000"/>
              </a:solidFill>
            </a:endParaRPr>
          </a:p>
        </p:txBody>
      </p:sp>
    </p:spTree>
    <p:extLst>
      <p:ext uri="{BB962C8B-B14F-4D97-AF65-F5344CB8AC3E}">
        <p14:creationId xmlns:p14="http://schemas.microsoft.com/office/powerpoint/2010/main" val="624480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PE Expectations and dates</a:t>
            </a:r>
          </a:p>
        </p:txBody>
      </p:sp>
      <p:sp>
        <p:nvSpPr>
          <p:cNvPr id="2" name="TextBox 1"/>
          <p:cNvSpPr txBox="1"/>
          <p:nvPr/>
        </p:nvSpPr>
        <p:spPr>
          <a:xfrm>
            <a:off x="432851" y="910893"/>
            <a:ext cx="10374695" cy="4524315"/>
          </a:xfrm>
          <a:prstGeom prst="rect">
            <a:avLst/>
          </a:prstGeom>
          <a:noFill/>
        </p:spPr>
        <p:txBody>
          <a:bodyPr wrap="square" lIns="91440" tIns="45720" rIns="91440" bIns="45720" rtlCol="0" anchor="t">
            <a:spAutoFit/>
          </a:bodyPr>
          <a:lstStyle/>
          <a:p>
            <a:r>
              <a:rPr lang="en-GB" b="1" dirty="0"/>
              <a:t>PE days:</a:t>
            </a:r>
          </a:p>
          <a:p>
            <a:endParaRPr lang="en-GB" b="1" dirty="0"/>
          </a:p>
          <a:p>
            <a:r>
              <a:rPr lang="en-GB" b="1" dirty="0"/>
              <a:t>Goldsworthy</a:t>
            </a:r>
            <a:r>
              <a:rPr lang="en-GB" b="1" dirty="0">
                <a:ea typeface="Calibri"/>
                <a:cs typeface="Calibri"/>
              </a:rPr>
              <a:t>:</a:t>
            </a:r>
            <a:endParaRPr lang="en-GB" b="1" dirty="0"/>
          </a:p>
          <a:p>
            <a:r>
              <a:rPr lang="en-GB" dirty="0"/>
              <a:t>Indoor: Wednesday</a:t>
            </a:r>
            <a:endParaRPr lang="en-GB" dirty="0">
              <a:ea typeface="Calibri"/>
              <a:cs typeface="Calibri"/>
            </a:endParaRPr>
          </a:p>
          <a:p>
            <a:r>
              <a:rPr lang="en-GB" dirty="0"/>
              <a:t>Outdoor: Friday </a:t>
            </a:r>
            <a:endParaRPr lang="en-GB" dirty="0">
              <a:ea typeface="Calibri"/>
              <a:cs typeface="Calibri"/>
            </a:endParaRPr>
          </a:p>
          <a:p>
            <a:endParaRPr lang="en-GB" b="1" i="1" dirty="0">
              <a:solidFill>
                <a:srgbClr val="FF0000"/>
              </a:solidFill>
              <a:ea typeface="Calibri"/>
              <a:cs typeface="Calibri"/>
            </a:endParaRPr>
          </a:p>
          <a:p>
            <a:endParaRPr lang="en-GB" b="1" i="1" dirty="0">
              <a:solidFill>
                <a:srgbClr val="FF0000"/>
              </a:solidFill>
              <a:ea typeface="Calibri"/>
              <a:cs typeface="Calibri"/>
            </a:endParaRPr>
          </a:p>
          <a:p>
            <a:r>
              <a:rPr lang="en-GB" b="1" i="1" dirty="0">
                <a:solidFill>
                  <a:schemeClr val="accent5"/>
                </a:solidFill>
              </a:rPr>
              <a:t>Kusama: </a:t>
            </a:r>
            <a:endParaRPr lang="en-GB" b="1" i="1" dirty="0">
              <a:solidFill>
                <a:schemeClr val="accent5"/>
              </a:solidFill>
              <a:ea typeface="Calibri" panose="020F0502020204030204"/>
              <a:cs typeface="Calibri" panose="020F0502020204030204"/>
            </a:endParaRPr>
          </a:p>
          <a:p>
            <a:r>
              <a:rPr lang="en-GB" i="1" dirty="0">
                <a:solidFill>
                  <a:schemeClr val="accent5"/>
                </a:solidFill>
                <a:ea typeface="Calibri" panose="020F0502020204030204"/>
                <a:cs typeface="Calibri" panose="020F0502020204030204"/>
              </a:rPr>
              <a:t>Outdoor: Wednesday</a:t>
            </a:r>
            <a:endParaRPr lang="en-GB" dirty="0">
              <a:solidFill>
                <a:schemeClr val="accent5"/>
              </a:solidFill>
              <a:ea typeface="Calibri"/>
              <a:cs typeface="Calibri"/>
            </a:endParaRPr>
          </a:p>
          <a:p>
            <a:r>
              <a:rPr lang="en-GB" i="1" dirty="0">
                <a:solidFill>
                  <a:schemeClr val="accent5"/>
                </a:solidFill>
                <a:ea typeface="Calibri" panose="020F0502020204030204"/>
                <a:cs typeface="Calibri" panose="020F0502020204030204"/>
              </a:rPr>
              <a:t>Indoor- Thursday</a:t>
            </a:r>
          </a:p>
          <a:p>
            <a:endParaRPr lang="en-GB" i="1" dirty="0">
              <a:solidFill>
                <a:srgbClr val="FF0000"/>
              </a:solidFill>
            </a:endParaRPr>
          </a:p>
          <a:p>
            <a:endParaRPr lang="en-GB" i="1" dirty="0">
              <a:ea typeface="Calibri"/>
              <a:cs typeface="Calibri"/>
            </a:endParaRPr>
          </a:p>
          <a:p>
            <a:r>
              <a:rPr lang="en-GB" i="1" dirty="0"/>
              <a:t>Please make sure that on these days, your child is wearing suitable clothing. Such as leggings, tracksuit bottoms, shorts (in the warmer days!), t-shirts etc. </a:t>
            </a:r>
            <a:endParaRPr lang="en-GB" dirty="0">
              <a:ea typeface="Calibri"/>
              <a:cs typeface="Calibri"/>
            </a:endParaRPr>
          </a:p>
          <a:p>
            <a:r>
              <a:rPr lang="en-GB" i="1" dirty="0"/>
              <a:t>Please do not dress them in a dress or wearing tights and </a:t>
            </a:r>
            <a:r>
              <a:rPr lang="en-GB" b="1" i="1" dirty="0"/>
              <a:t>please </a:t>
            </a:r>
            <a:r>
              <a:rPr lang="en-GB" i="1" dirty="0"/>
              <a:t>no laces on their shoes! We take off socks and shoes for indoor PE and this makes it very tricky for them to independently get them on and off.</a:t>
            </a:r>
            <a:r>
              <a:rPr lang="en-GB" i="1" dirty="0">
                <a:solidFill>
                  <a:srgbClr val="FF0000"/>
                </a:solidFill>
              </a:rPr>
              <a:t> </a:t>
            </a:r>
            <a:endParaRPr lang="en-GB" dirty="0">
              <a:ea typeface="Calibri"/>
              <a:cs typeface="Calibri"/>
            </a:endParaRPr>
          </a:p>
        </p:txBody>
      </p:sp>
    </p:spTree>
    <p:extLst>
      <p:ext uri="{BB962C8B-B14F-4D97-AF65-F5344CB8AC3E}">
        <p14:creationId xmlns:p14="http://schemas.microsoft.com/office/powerpoint/2010/main" val="154337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Home-Learning Expectations </a:t>
            </a:r>
          </a:p>
        </p:txBody>
      </p:sp>
      <p:sp>
        <p:nvSpPr>
          <p:cNvPr id="2" name="TextBox 1"/>
          <p:cNvSpPr txBox="1"/>
          <p:nvPr/>
        </p:nvSpPr>
        <p:spPr>
          <a:xfrm>
            <a:off x="252378" y="1331998"/>
            <a:ext cx="11758863" cy="3139321"/>
          </a:xfrm>
          <a:prstGeom prst="rect">
            <a:avLst/>
          </a:prstGeom>
          <a:noFill/>
        </p:spPr>
        <p:txBody>
          <a:bodyPr wrap="square" lIns="91440" tIns="45720" rIns="91440" bIns="45720" rtlCol="0" anchor="t">
            <a:spAutoFit/>
          </a:bodyPr>
          <a:lstStyle/>
          <a:p>
            <a:r>
              <a:rPr lang="en-GB" i="1" dirty="0"/>
              <a:t>Year 1 children will be given tasks to do online:   </a:t>
            </a:r>
            <a:endParaRPr lang="en-GB" i="1" dirty="0">
              <a:ea typeface="Calibri"/>
              <a:cs typeface="Calibri"/>
            </a:endParaRPr>
          </a:p>
          <a:p>
            <a:endParaRPr lang="en-GB" i="1" dirty="0">
              <a:ea typeface="Calibri"/>
              <a:cs typeface="Calibri"/>
            </a:endParaRPr>
          </a:p>
          <a:p>
            <a:pPr marL="285750" indent="-285750">
              <a:buFont typeface="Arial" panose="020B0604020202020204" pitchFamily="34" charset="0"/>
              <a:buChar char="•"/>
            </a:pPr>
            <a:r>
              <a:rPr lang="en-GB" i="1" dirty="0"/>
              <a:t>Weekly maths activity uploaded on </a:t>
            </a:r>
            <a:r>
              <a:rPr lang="en-GB" i="1" dirty="0" err="1"/>
              <a:t>SumDog</a:t>
            </a:r>
            <a:r>
              <a:rPr lang="en-GB" i="1" dirty="0"/>
              <a:t> </a:t>
            </a:r>
            <a:endParaRPr lang="en-GB" i="1" dirty="0">
              <a:ea typeface="Calibri"/>
              <a:cs typeface="Calibri"/>
            </a:endParaRPr>
          </a:p>
          <a:p>
            <a:pPr marL="285750" indent="-285750">
              <a:buFont typeface="Arial" panose="020B0604020202020204" pitchFamily="34" charset="0"/>
              <a:buChar char="•"/>
            </a:pPr>
            <a:r>
              <a:rPr lang="en-GB" i="1" dirty="0"/>
              <a:t>Weekly Bug Club for all year groups</a:t>
            </a:r>
            <a:endParaRPr lang="en-GB" i="1" dirty="0">
              <a:ea typeface="Calibri"/>
              <a:cs typeface="Calibri"/>
            </a:endParaRPr>
          </a:p>
          <a:p>
            <a:pPr marL="285750" indent="-285750">
              <a:buFont typeface="Arial" panose="020B0604020202020204" pitchFamily="34" charset="0"/>
              <a:buChar char="•"/>
            </a:pPr>
            <a:r>
              <a:rPr lang="en-GB" i="1" dirty="0"/>
              <a:t>Half-termly project linked to termly theme</a:t>
            </a:r>
            <a:endParaRPr lang="en-GB" i="1" dirty="0">
              <a:ea typeface="Calibri"/>
              <a:cs typeface="Calibri"/>
            </a:endParaRPr>
          </a:p>
          <a:p>
            <a:pPr marL="285750" indent="-285750">
              <a:buFont typeface="Arial" panose="020B0604020202020204" pitchFamily="34" charset="0"/>
              <a:buChar char="•"/>
            </a:pPr>
            <a:endParaRPr lang="en-GB" i="1" dirty="0">
              <a:solidFill>
                <a:srgbClr val="FF0000"/>
              </a:solidFill>
            </a:endParaRPr>
          </a:p>
          <a:p>
            <a:r>
              <a:rPr lang="en-GB" i="1" dirty="0">
                <a:solidFill>
                  <a:schemeClr val="accent5"/>
                </a:solidFill>
                <a:ea typeface="Calibri"/>
                <a:cs typeface="Calibri"/>
              </a:rPr>
              <a:t>Please read with your child as much as often.</a:t>
            </a:r>
            <a:r>
              <a:rPr lang="en-GB" i="1" dirty="0">
                <a:solidFill>
                  <a:srgbClr val="FF0000"/>
                </a:solidFill>
                <a:ea typeface="Calibri"/>
                <a:cs typeface="Calibri"/>
              </a:rPr>
              <a:t> </a:t>
            </a:r>
          </a:p>
          <a:p>
            <a:endParaRPr lang="en-GB" i="1" dirty="0">
              <a:solidFill>
                <a:srgbClr val="FF0000"/>
              </a:solidFill>
              <a:ea typeface="Calibri"/>
              <a:cs typeface="Calibri"/>
            </a:endParaRPr>
          </a:p>
          <a:p>
            <a:endParaRPr lang="en-GB" i="1" dirty="0">
              <a:ea typeface="Calibri"/>
              <a:cs typeface="Calibri"/>
            </a:endParaRPr>
          </a:p>
          <a:p>
            <a:r>
              <a:rPr lang="en-GB" i="1" dirty="0">
                <a:ea typeface="Calibri"/>
                <a:cs typeface="Calibri"/>
              </a:rPr>
              <a:t>In school children will be read to every other week in groups. Some children maybe read to more often and then every other week.</a:t>
            </a:r>
            <a:r>
              <a:rPr lang="en-GB" i="1" dirty="0">
                <a:solidFill>
                  <a:srgbClr val="FF0000"/>
                </a:solidFill>
                <a:ea typeface="Calibri"/>
                <a:cs typeface="Calibri"/>
              </a:rPr>
              <a:t> </a:t>
            </a:r>
          </a:p>
        </p:txBody>
      </p:sp>
    </p:spTree>
    <p:extLst>
      <p:ext uri="{BB962C8B-B14F-4D97-AF65-F5344CB8AC3E}">
        <p14:creationId xmlns:p14="http://schemas.microsoft.com/office/powerpoint/2010/main" val="341356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parents/carers can support at home</a:t>
            </a:r>
          </a:p>
        </p:txBody>
      </p:sp>
      <p:sp>
        <p:nvSpPr>
          <p:cNvPr id="2" name="TextBox 1"/>
          <p:cNvSpPr txBox="1"/>
          <p:nvPr/>
        </p:nvSpPr>
        <p:spPr>
          <a:xfrm>
            <a:off x="432852" y="910893"/>
            <a:ext cx="11759148" cy="4678204"/>
          </a:xfrm>
          <a:prstGeom prst="rect">
            <a:avLst/>
          </a:prstGeom>
          <a:noFill/>
        </p:spPr>
        <p:txBody>
          <a:bodyPr wrap="square" rtlCol="0">
            <a:spAutoFit/>
          </a:bodyPr>
          <a:lstStyle/>
          <a:p>
            <a:r>
              <a:rPr lang="en-GB" sz="2000" b="1"/>
              <a:t>At home, please continue to read as often as possible with your child! This is so important for them to continue building up their fluency and comprehension. </a:t>
            </a:r>
          </a:p>
          <a:p>
            <a:endParaRPr lang="en-GB" sz="2000" b="1"/>
          </a:p>
          <a:p>
            <a:endParaRPr lang="en-GB" sz="2000" b="1"/>
          </a:p>
          <a:p>
            <a:r>
              <a:rPr lang="en-GB" sz="2000" b="1"/>
              <a:t>Encourage them to practise their writing, this can be writing cards for family members, helping with a shopping list or labelling their pictures! In year 1 we are still spelling using our phonics, so don’t worry if their spelling looks a bit unfamiliar, we want to see them using their phonics to sound out the words! </a:t>
            </a:r>
          </a:p>
          <a:p>
            <a:endParaRPr lang="en-GB" sz="2000" b="1"/>
          </a:p>
          <a:p>
            <a:endParaRPr lang="en-GB" sz="2000" b="1"/>
          </a:p>
          <a:p>
            <a:r>
              <a:rPr lang="en-GB" sz="2000" b="1"/>
              <a:t>Please also keep encouraging maths at home, this can be through everyday counting games, such as counting different objects on their way to school. It is also important for them to keep building up their understanding of number bonds, one more and one less than. </a:t>
            </a:r>
          </a:p>
          <a:p>
            <a:endParaRPr lang="en-GB" sz="2000" b="1" i="1">
              <a:solidFill>
                <a:srgbClr val="FF0000"/>
              </a:solidFill>
            </a:endParaRPr>
          </a:p>
          <a:p>
            <a:r>
              <a:rPr lang="en-GB" sz="2000" b="1" i="1">
                <a:solidFill>
                  <a:srgbClr val="FF0000"/>
                </a:solidFill>
              </a:rPr>
              <a:t>Please just ask us if you need any idea on how to help with this at home </a:t>
            </a:r>
            <a:r>
              <a:rPr lang="en-GB" sz="2000" b="1" i="1">
                <a:solidFill>
                  <a:srgbClr val="FF0000"/>
                </a:solidFill>
                <a:sym typeface="Wingdings" panose="05000000000000000000" pitchFamily="2" charset="2"/>
              </a:rPr>
              <a:t> </a:t>
            </a:r>
            <a:endParaRPr lang="en-GB" sz="2000" i="1">
              <a:solidFill>
                <a:srgbClr val="FF0000"/>
              </a:solidFill>
            </a:endParaRPr>
          </a:p>
          <a:p>
            <a:endParaRPr lang="en-GB" i="1">
              <a:solidFill>
                <a:srgbClr val="FF0000"/>
              </a:solidFill>
            </a:endParaRPr>
          </a:p>
        </p:txBody>
      </p:sp>
    </p:spTree>
    <p:extLst>
      <p:ext uri="{BB962C8B-B14F-4D97-AF65-F5344CB8AC3E}">
        <p14:creationId xmlns:p14="http://schemas.microsoft.com/office/powerpoint/2010/main" val="1463867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to contact us</a:t>
            </a:r>
          </a:p>
        </p:txBody>
      </p:sp>
      <p:sp>
        <p:nvSpPr>
          <p:cNvPr id="2" name="TextBox 1"/>
          <p:cNvSpPr txBox="1"/>
          <p:nvPr/>
        </p:nvSpPr>
        <p:spPr>
          <a:xfrm>
            <a:off x="432852" y="910893"/>
            <a:ext cx="11367778" cy="1754326"/>
          </a:xfrm>
          <a:prstGeom prst="rect">
            <a:avLst/>
          </a:prstGeom>
          <a:noFill/>
          <a:ln w="38100">
            <a:solidFill>
              <a:schemeClr val="accent4"/>
            </a:solidFill>
          </a:ln>
        </p:spPr>
        <p:txBody>
          <a:bodyPr wrap="square" rtlCol="0">
            <a:spAutoFit/>
          </a:bodyPr>
          <a:lstStyle/>
          <a:p>
            <a:r>
              <a:rPr lang="en-GB" dirty="0">
                <a:latin typeface="D-DIN" panose="020B0504030202030204" pitchFamily="34" charset="0"/>
              </a:rPr>
              <a:t>Class teachers are always available for brief informal chats on the playground at the end of the day. </a:t>
            </a:r>
          </a:p>
          <a:p>
            <a:endParaRPr lang="en-GB" dirty="0">
              <a:latin typeface="D-DIN" panose="020B0504030202030204" pitchFamily="34" charset="0"/>
            </a:endParaRPr>
          </a:p>
          <a:p>
            <a:r>
              <a:rPr lang="en-GB" dirty="0">
                <a:latin typeface="D-DIN" panose="020B0504030202030204" pitchFamily="34" charset="0"/>
              </a:rPr>
              <a:t>For more formal and longer meetings or phone calls, please email </a:t>
            </a:r>
            <a:r>
              <a:rPr lang="en-GB" dirty="0">
                <a:latin typeface="D-DIN" panose="020B0504030202030204" pitchFamily="34" charset="0"/>
                <a:hlinkClick r:id="rId3"/>
              </a:rPr>
              <a:t>info-BM@brindisheschools.org</a:t>
            </a:r>
            <a:r>
              <a:rPr lang="en-GB" dirty="0">
                <a:latin typeface="D-DIN" panose="020B0504030202030204" pitchFamily="34" charset="0"/>
              </a:rPr>
              <a:t> and mark the email ‘For the Attention Of….’ followed by the adults/class teachers name e.g. FAO Ms Dougan. </a:t>
            </a:r>
          </a:p>
          <a:p>
            <a:endParaRPr lang="en-GB" i="1" dirty="0">
              <a:solidFill>
                <a:srgbClr val="FF0000"/>
              </a:solidFill>
            </a:endParaRPr>
          </a:p>
          <a:p>
            <a:endParaRPr lang="en-GB" i="1" dirty="0">
              <a:solidFill>
                <a:srgbClr val="FF0000"/>
              </a:solidFill>
            </a:endParaRPr>
          </a:p>
        </p:txBody>
      </p:sp>
    </p:spTree>
    <p:extLst>
      <p:ext uri="{BB962C8B-B14F-4D97-AF65-F5344CB8AC3E}">
        <p14:creationId xmlns:p14="http://schemas.microsoft.com/office/powerpoint/2010/main" val="4241422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D26BDA5565C44395EF256D21701690" ma:contentTypeVersion="16" ma:contentTypeDescription="Create a new document." ma:contentTypeScope="" ma:versionID="bd226458a5a1c561d0b5849631890df3">
  <xsd:schema xmlns:xsd="http://www.w3.org/2001/XMLSchema" xmlns:xs="http://www.w3.org/2001/XMLSchema" xmlns:p="http://schemas.microsoft.com/office/2006/metadata/properties" xmlns:ns2="2baaa62d-5683-47fe-8c33-ca28771320c4" xmlns:ns3="d25c5918-862a-40f5-bdb7-fe9ca5ee7ebf" targetNamespace="http://schemas.microsoft.com/office/2006/metadata/properties" ma:root="true" ma:fieldsID="10d7d9938c219b47e4f720368732ed40" ns2:_="" ns3:_="">
    <xsd:import namespace="2baaa62d-5683-47fe-8c33-ca28771320c4"/>
    <xsd:import namespace="d25c5918-862a-40f5-bdb7-fe9ca5ee7e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aaa62d-5683-47fe-8c33-ca28771320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3334fc9-efb5-4928-ba24-f556581c709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5c5918-862a-40f5-bdb7-fe9ca5ee7e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965ceec-194a-4b2e-8c6f-a9abfe7b3769}" ma:internalName="TaxCatchAll" ma:showField="CatchAllData" ma:web="d25c5918-862a-40f5-bdb7-fe9ca5ee7eb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baaa62d-5683-47fe-8c33-ca28771320c4">
      <Terms xmlns="http://schemas.microsoft.com/office/infopath/2007/PartnerControls"/>
    </lcf76f155ced4ddcb4097134ff3c332f>
    <TaxCatchAll xmlns="d25c5918-862a-40f5-bdb7-fe9ca5ee7ebf" xsi:nil="true"/>
    <SharedWithUsers xmlns="d25c5918-862a-40f5-bdb7-fe9ca5ee7ebf">
      <UserInfo>
        <DisplayName/>
        <AccountId xsi:nil="true"/>
        <AccountType/>
      </UserInfo>
    </SharedWithUsers>
  </documentManagement>
</p:properties>
</file>

<file path=customXml/itemProps1.xml><?xml version="1.0" encoding="utf-8"?>
<ds:datastoreItem xmlns:ds="http://schemas.openxmlformats.org/officeDocument/2006/customXml" ds:itemID="{2A69A586-A8F1-456B-8DA7-C314D60AD035}">
  <ds:schemaRefs>
    <ds:schemaRef ds:uri="2baaa62d-5683-47fe-8c33-ca28771320c4"/>
    <ds:schemaRef ds:uri="d25c5918-862a-40f5-bdb7-fe9ca5ee7eb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2F300B-79C7-4727-AD42-9045415AC3D3}">
  <ds:schemaRefs>
    <ds:schemaRef ds:uri="http://schemas.microsoft.com/sharepoint/v3/contenttype/forms"/>
  </ds:schemaRefs>
</ds:datastoreItem>
</file>

<file path=customXml/itemProps3.xml><?xml version="1.0" encoding="utf-8"?>
<ds:datastoreItem xmlns:ds="http://schemas.openxmlformats.org/officeDocument/2006/customXml" ds:itemID="{C1C10B80-1354-4AA3-AA32-B72BF16BE152}">
  <ds:schemaRefs>
    <ds:schemaRef ds:uri="http://schemas.microsoft.com/office/2006/metadata/properties"/>
    <ds:schemaRef ds:uri="http://purl.org/dc/elements/1.1/"/>
    <ds:schemaRef ds:uri="http://schemas.microsoft.com/office/2006/documentManagement/types"/>
    <ds:schemaRef ds:uri="http://purl.org/dc/dcmitype/"/>
    <ds:schemaRef ds:uri="http://purl.org/dc/terms/"/>
    <ds:schemaRef ds:uri="http://schemas.openxmlformats.org/package/2006/metadata/core-properties"/>
    <ds:schemaRef ds:uri="d25c5918-862a-40f5-bdb7-fe9ca5ee7ebf"/>
    <ds:schemaRef ds:uri="http://schemas.microsoft.com/office/infopath/2007/PartnerControls"/>
    <ds:schemaRef ds:uri="2baaa62d-5683-47fe-8c33-ca28771320c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TotalTime>
  <Words>2089</Words>
  <Application>Microsoft Office PowerPoint</Application>
  <PresentationFormat>Widescreen</PresentationFormat>
  <Paragraphs>214</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D-DIN</vt:lpstr>
      <vt:lpstr>Wingdings</vt:lpstr>
      <vt:lpstr>Office Theme</vt:lpstr>
      <vt:lpstr>MEET THE TEACHER September 2026  Year 1</vt:lpstr>
      <vt:lpstr>Brindishe Federation Priorities 26/27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of Year Expectations </vt:lpstr>
      <vt:lpstr>How can school and home collaborate and work together?</vt:lpstr>
      <vt:lpstr>MEET THE YEAR GROUP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hahsan.209</dc:creator>
  <cp:lastModifiedBy>K Porter (BM)</cp:lastModifiedBy>
  <cp:revision>46</cp:revision>
  <dcterms:created xsi:type="dcterms:W3CDTF">2022-08-09T12:04:30Z</dcterms:created>
  <dcterms:modified xsi:type="dcterms:W3CDTF">2026-09-18T11:40:34Z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0x01010033D26BDA5565C44395EF256D21701690</vt:lpwstr>
  </property>
  <property fmtid="{D5CDD505-2E9C-101B-9397-08002B2CF9AE}" pid="3" name="Order">
    <vt:r8>22800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